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sldIdLst>
    <p:sldId id="256" r:id="rId2"/>
    <p:sldId id="270" r:id="rId3"/>
    <p:sldId id="299" r:id="rId4"/>
    <p:sldId id="314" r:id="rId5"/>
    <p:sldId id="315" r:id="rId6"/>
    <p:sldId id="286" r:id="rId7"/>
    <p:sldId id="300" r:id="rId8"/>
    <p:sldId id="302" r:id="rId9"/>
    <p:sldId id="301" r:id="rId10"/>
    <p:sldId id="303" r:id="rId11"/>
    <p:sldId id="287" r:id="rId12"/>
    <p:sldId id="319" r:id="rId13"/>
    <p:sldId id="288" r:id="rId14"/>
    <p:sldId id="290" r:id="rId15"/>
    <p:sldId id="291" r:id="rId16"/>
    <p:sldId id="289" r:id="rId17"/>
    <p:sldId id="285" r:id="rId18"/>
    <p:sldId id="259" r:id="rId19"/>
    <p:sldId id="292" r:id="rId20"/>
    <p:sldId id="307" r:id="rId21"/>
    <p:sldId id="308" r:id="rId22"/>
    <p:sldId id="293" r:id="rId23"/>
    <p:sldId id="294" r:id="rId24"/>
    <p:sldId id="316"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6" autoAdjust="0"/>
    <p:restoredTop sz="94660"/>
  </p:normalViewPr>
  <p:slideViewPr>
    <p:cSldViewPr snapToGrid="0">
      <p:cViewPr varScale="1">
        <p:scale>
          <a:sx n="157" d="100"/>
          <a:sy n="157" d="100"/>
        </p:scale>
        <p:origin x="228" y="15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7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135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693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8083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7/9/2024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57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7/9/2024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3307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7/9/2024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272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7/9/2024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037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7/9/2024</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885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7/9/2024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922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7/9/2024</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56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hackernoon.com/difference-between-artificial-intelligence-machine-learning-and-deep-learning-1pcv3zeg" TargetMode="External"/><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Introduction to Machine Learning</a:t>
            </a:r>
            <a:endParaRPr lang="en-US" dirty="0"/>
          </a:p>
        </p:txBody>
      </p:sp>
      <p:sp>
        <p:nvSpPr>
          <p:cNvPr id="3" name="Subtitle 2"/>
          <p:cNvSpPr>
            <a:spLocks noGrp="1"/>
          </p:cNvSpPr>
          <p:nvPr>
            <p:ph type="subTitle" idx="1"/>
          </p:nvPr>
        </p:nvSpPr>
        <p:spPr/>
        <p:txBody>
          <a:bodyPr/>
          <a:lstStyle/>
          <a:p>
            <a:r>
              <a:rPr lang="en-US" dirty="0" smtClean="0"/>
              <a:t>Lei Qian, Ph.D. </a:t>
            </a:r>
            <a:endParaRPr lang="en-US" dirty="0"/>
          </a:p>
        </p:txBody>
      </p:sp>
    </p:spTree>
    <p:extLst>
      <p:ext uri="{BB962C8B-B14F-4D97-AF65-F5344CB8AC3E}">
        <p14:creationId xmlns:p14="http://schemas.microsoft.com/office/powerpoint/2010/main" val="99861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9692"/>
            <a:ext cx="8458200" cy="6085220"/>
          </a:xfrm>
          <a:prstGeom prst="rect">
            <a:avLst/>
          </a:prstGeom>
        </p:spPr>
      </p:pic>
    </p:spTree>
    <p:extLst>
      <p:ext uri="{BB962C8B-B14F-4D97-AF65-F5344CB8AC3E}">
        <p14:creationId xmlns:p14="http://schemas.microsoft.com/office/powerpoint/2010/main" val="33335103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machine learning works?</a:t>
            </a:r>
            <a:endParaRPr lang="en-US" dirty="0"/>
          </a:p>
        </p:txBody>
      </p:sp>
      <p:sp>
        <p:nvSpPr>
          <p:cNvPr id="3" name="Content Placeholder 2"/>
          <p:cNvSpPr>
            <a:spLocks noGrp="1"/>
          </p:cNvSpPr>
          <p:nvPr>
            <p:ph idx="1"/>
          </p:nvPr>
        </p:nvSpPr>
        <p:spPr>
          <a:xfrm>
            <a:off x="728283" y="2059321"/>
            <a:ext cx="7638477" cy="4006942"/>
          </a:xfrm>
        </p:spPr>
        <p:txBody>
          <a:bodyPr/>
          <a:lstStyle/>
          <a:p>
            <a:r>
              <a:rPr lang="en-US" dirty="0" smtClean="0"/>
              <a:t>1. Machine learning needs data to train models. </a:t>
            </a:r>
          </a:p>
          <a:p>
            <a:pPr marL="90488" indent="366713">
              <a:buFont typeface="Arial" panose="020B0604020202020204" pitchFamily="34" charset="0"/>
              <a:buChar char="•"/>
            </a:pPr>
            <a:r>
              <a:rPr lang="en-US" dirty="0" smtClean="0"/>
              <a:t>Image data</a:t>
            </a:r>
          </a:p>
          <a:p>
            <a:pPr marL="90488" indent="366713">
              <a:buFont typeface="Arial" panose="020B0604020202020204" pitchFamily="34" charset="0"/>
              <a:buChar char="•"/>
            </a:pPr>
            <a:r>
              <a:rPr lang="en-US" dirty="0" smtClean="0"/>
              <a:t>Audio data</a:t>
            </a:r>
          </a:p>
          <a:p>
            <a:pPr marL="90488" indent="366713">
              <a:buFont typeface="Arial" panose="020B0604020202020204" pitchFamily="34" charset="0"/>
              <a:buChar char="•"/>
            </a:pPr>
            <a:r>
              <a:rPr lang="en-US" dirty="0" smtClean="0"/>
              <a:t>Text data</a:t>
            </a:r>
          </a:p>
          <a:p>
            <a:pPr marL="90488" indent="366713">
              <a:buFont typeface="Arial" panose="020B0604020202020204" pitchFamily="34" charset="0"/>
              <a:buChar char="•"/>
            </a:pPr>
            <a:r>
              <a:rPr lang="en-US" dirty="0" smtClean="0"/>
              <a:t>Other numerical data (length, age, rating, price, </a:t>
            </a:r>
            <a:r>
              <a:rPr lang="en-US" dirty="0" err="1" smtClean="0"/>
              <a:t>etc</a:t>
            </a:r>
            <a:r>
              <a:rPr lang="en-US" dirty="0" smtClean="0"/>
              <a:t>)</a:t>
            </a:r>
          </a:p>
          <a:p>
            <a:pPr marL="90488" indent="366713">
              <a:buFont typeface="Arial" panose="020B0604020202020204" pitchFamily="34" charset="0"/>
              <a:buChar char="•"/>
            </a:pPr>
            <a:r>
              <a:rPr lang="en-US" dirty="0" smtClean="0"/>
              <a:t>Categorical data (gender, positive/negative, shape, types </a:t>
            </a:r>
            <a:r>
              <a:rPr lang="en-US" dirty="0" err="1" smtClean="0"/>
              <a:t>etc</a:t>
            </a:r>
            <a:r>
              <a:rPr lang="en-US" dirty="0" smtClean="0"/>
              <a:t>)</a:t>
            </a:r>
          </a:p>
          <a:p>
            <a:r>
              <a:rPr lang="en-US" dirty="0"/>
              <a:t>2. We can apply machine learning only when data has </a:t>
            </a:r>
            <a:r>
              <a:rPr lang="en-US" dirty="0" smtClean="0"/>
              <a:t>patterns.</a:t>
            </a:r>
            <a:endParaRPr lang="en-US" dirty="0"/>
          </a:p>
          <a:p>
            <a:pPr marL="90488" indent="0">
              <a:buNone/>
            </a:pPr>
            <a:r>
              <a:rPr lang="en-US" dirty="0"/>
              <a:t>3. </a:t>
            </a:r>
            <a:r>
              <a:rPr lang="en-US" dirty="0" smtClean="0"/>
              <a:t>If the problem has explicit mathematics formulas, we do not need machine learning. </a:t>
            </a:r>
          </a:p>
          <a:p>
            <a:pPr>
              <a:buFont typeface="Arial" panose="020B0604020202020204" pitchFamily="34" charset="0"/>
              <a:buChar char="•"/>
            </a:pPr>
            <a:endParaRPr lang="en-US" dirty="0" smtClean="0"/>
          </a:p>
        </p:txBody>
      </p:sp>
    </p:spTree>
    <p:extLst>
      <p:ext uri="{BB962C8B-B14F-4D97-AF65-F5344CB8AC3E}">
        <p14:creationId xmlns:p14="http://schemas.microsoft.com/office/powerpoint/2010/main" val="8300051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What problems are not suitable for applying ML/DL?</a:t>
            </a:r>
            <a:endParaRPr lang="en-US" dirty="0"/>
          </a:p>
        </p:txBody>
      </p:sp>
      <p:sp>
        <p:nvSpPr>
          <p:cNvPr id="3" name="Content Placeholder 2"/>
          <p:cNvSpPr>
            <a:spLocks noGrp="1"/>
          </p:cNvSpPr>
          <p:nvPr>
            <p:ph idx="1"/>
          </p:nvPr>
        </p:nvSpPr>
        <p:spPr>
          <a:xfrm>
            <a:off x="728283" y="2059321"/>
            <a:ext cx="7638477" cy="4006942"/>
          </a:xfrm>
        </p:spPr>
        <p:txBody>
          <a:bodyPr/>
          <a:lstStyle/>
          <a:p>
            <a:pPr marL="0" indent="0">
              <a:buNone/>
            </a:pPr>
            <a:r>
              <a:rPr lang="en-US" dirty="0" smtClean="0"/>
              <a:t>Problems not suitable for ML:</a:t>
            </a:r>
          </a:p>
          <a:p>
            <a:pPr marL="457200" indent="-457200">
              <a:buFont typeface="+mj-lt"/>
              <a:buAutoNum type="arabicPeriod"/>
            </a:pPr>
            <a:r>
              <a:rPr lang="en-US" dirty="0" smtClean="0"/>
              <a:t>When the traditional approach is a better option. When you can apply simply rule-based system. </a:t>
            </a:r>
          </a:p>
          <a:p>
            <a:pPr marL="457200" indent="-457200">
              <a:buFont typeface="+mj-lt"/>
              <a:buAutoNum type="arabicPeriod"/>
            </a:pPr>
            <a:r>
              <a:rPr lang="en-US" dirty="0" smtClean="0"/>
              <a:t>When you do not have much data.</a:t>
            </a:r>
          </a:p>
          <a:p>
            <a:pPr marL="0" indent="0">
              <a:buNone/>
            </a:pPr>
            <a:r>
              <a:rPr lang="en-US" dirty="0" smtClean="0"/>
              <a:t>Problems not suitable for DL:</a:t>
            </a:r>
          </a:p>
          <a:p>
            <a:pPr marL="457200" indent="-457200">
              <a:buAutoNum type="arabicPeriod"/>
            </a:pPr>
            <a:r>
              <a:rPr lang="en-US" dirty="0" smtClean="0"/>
              <a:t>When you need </a:t>
            </a:r>
            <a:r>
              <a:rPr lang="en-US" dirty="0" err="1" smtClean="0"/>
              <a:t>explainability</a:t>
            </a:r>
            <a:r>
              <a:rPr lang="en-US" dirty="0" smtClean="0"/>
              <a:t>. Deep learning models are typically uninterpretable. </a:t>
            </a:r>
          </a:p>
          <a:p>
            <a:pPr marL="457200" indent="-457200">
              <a:buFont typeface="Calibri" panose="020F0502020204030204" pitchFamily="34" charset="0"/>
              <a:buAutoNum type="arabicPeriod"/>
            </a:pPr>
            <a:r>
              <a:rPr lang="en-US" dirty="0"/>
              <a:t>When errors are unacceptable. </a:t>
            </a:r>
          </a:p>
          <a:p>
            <a:pPr marL="0" indent="0">
              <a:buNone/>
            </a:pPr>
            <a:endParaRPr lang="en-US" dirty="0" smtClean="0"/>
          </a:p>
        </p:txBody>
      </p:sp>
    </p:spTree>
    <p:extLst>
      <p:ext uri="{BB962C8B-B14F-4D97-AF65-F5344CB8AC3E}">
        <p14:creationId xmlns:p14="http://schemas.microsoft.com/office/powerpoint/2010/main" val="23899848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machine learning works?</a:t>
            </a:r>
            <a:endParaRPr lang="en-US" dirty="0"/>
          </a:p>
        </p:txBody>
      </p:sp>
      <p:sp>
        <p:nvSpPr>
          <p:cNvPr id="3" name="Content Placeholder 2"/>
          <p:cNvSpPr>
            <a:spLocks noGrp="1"/>
          </p:cNvSpPr>
          <p:nvPr>
            <p:ph idx="1"/>
          </p:nvPr>
        </p:nvSpPr>
        <p:spPr>
          <a:xfrm>
            <a:off x="728283" y="2059321"/>
            <a:ext cx="7638477" cy="4006942"/>
          </a:xfrm>
        </p:spPr>
        <p:txBody>
          <a:bodyPr/>
          <a:lstStyle/>
          <a:p>
            <a:pPr marL="90488" indent="0">
              <a:buNone/>
            </a:pPr>
            <a:endParaRPr lang="en-US" dirty="0" smtClean="0"/>
          </a:p>
          <a:p>
            <a:pPr>
              <a:buFont typeface="Arial" panose="020B0604020202020204" pitchFamily="34" charset="0"/>
              <a:buChar char="•"/>
            </a:pPr>
            <a:endParaRPr lang="en-US" dirty="0" smtClean="0"/>
          </a:p>
        </p:txBody>
      </p:sp>
      <p:sp>
        <p:nvSpPr>
          <p:cNvPr id="4" name="TextBox 3"/>
          <p:cNvSpPr txBox="1"/>
          <p:nvPr/>
        </p:nvSpPr>
        <p:spPr>
          <a:xfrm>
            <a:off x="933306" y="1806147"/>
            <a:ext cx="7405063" cy="1200329"/>
          </a:xfrm>
          <a:prstGeom prst="rect">
            <a:avLst/>
          </a:prstGeom>
          <a:noFill/>
        </p:spPr>
        <p:txBody>
          <a:bodyPr wrap="square" rtlCol="0">
            <a:spAutoFit/>
          </a:bodyPr>
          <a:lstStyle/>
          <a:p>
            <a:r>
              <a:rPr lang="en-US" dirty="0" smtClean="0"/>
              <a:t>Example: we want to predict children's adult height. We have the following data:</a:t>
            </a:r>
          </a:p>
          <a:p>
            <a:endParaRPr lang="en-US" dirty="0"/>
          </a:p>
          <a:p>
            <a:r>
              <a:rPr lang="en-US" dirty="0" smtClean="0"/>
              <a:t>   </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783059443"/>
              </p:ext>
            </p:extLst>
          </p:nvPr>
        </p:nvGraphicFramePr>
        <p:xfrm>
          <a:off x="1083013" y="2443657"/>
          <a:ext cx="6898889" cy="1524000"/>
        </p:xfrm>
        <a:graphic>
          <a:graphicData uri="http://schemas.openxmlformats.org/drawingml/2006/table">
            <a:tbl>
              <a:tblPr firstRow="1" bandRow="1">
                <a:tableStyleId>{5C22544A-7EE6-4342-B048-85BDC9FD1C3A}</a:tableStyleId>
              </a:tblPr>
              <a:tblGrid>
                <a:gridCol w="817756"/>
                <a:gridCol w="844801"/>
                <a:gridCol w="731238"/>
                <a:gridCol w="1338146"/>
                <a:gridCol w="947206"/>
                <a:gridCol w="764641"/>
                <a:gridCol w="1455101"/>
              </a:tblGrid>
              <a:tr h="262421">
                <a:tc>
                  <a:txBody>
                    <a:bodyPr/>
                    <a:lstStyle/>
                    <a:p>
                      <a:r>
                        <a:rPr lang="en-US" sz="1400" dirty="0" smtClean="0"/>
                        <a:t>Fa </a:t>
                      </a:r>
                      <a:r>
                        <a:rPr lang="en-US" sz="1400" dirty="0" err="1" smtClean="0"/>
                        <a:t>Ht</a:t>
                      </a:r>
                      <a:endParaRPr lang="en-US" sz="1400" dirty="0"/>
                    </a:p>
                  </a:txBody>
                  <a:tcPr/>
                </a:tc>
                <a:tc>
                  <a:txBody>
                    <a:bodyPr/>
                    <a:lstStyle/>
                    <a:p>
                      <a:r>
                        <a:rPr lang="en-US" sz="1400" dirty="0" smtClean="0"/>
                        <a:t>Mo </a:t>
                      </a:r>
                      <a:r>
                        <a:rPr lang="en-US" sz="1400" dirty="0" err="1" smtClean="0"/>
                        <a:t>Ht</a:t>
                      </a:r>
                      <a:endParaRPr lang="en-US" sz="1400" dirty="0"/>
                    </a:p>
                  </a:txBody>
                  <a:tcPr/>
                </a:tc>
                <a:tc>
                  <a:txBody>
                    <a:bodyPr/>
                    <a:lstStyle/>
                    <a:p>
                      <a:r>
                        <a:rPr lang="en-US" sz="1400" dirty="0" smtClean="0"/>
                        <a:t>Gender</a:t>
                      </a:r>
                      <a:endParaRPr lang="en-US" sz="1400" dirty="0"/>
                    </a:p>
                  </a:txBody>
                  <a:tcPr/>
                </a:tc>
                <a:tc>
                  <a:txBody>
                    <a:bodyPr/>
                    <a:lstStyle/>
                    <a:p>
                      <a:r>
                        <a:rPr lang="en-US" sz="1400" dirty="0" smtClean="0"/>
                        <a:t>Age </a:t>
                      </a:r>
                      <a:endParaRPr lang="en-US" sz="1400" dirty="0"/>
                    </a:p>
                  </a:txBody>
                  <a:tcPr/>
                </a:tc>
                <a:tc>
                  <a:txBody>
                    <a:bodyPr/>
                    <a:lstStyle/>
                    <a:p>
                      <a:r>
                        <a:rPr lang="en-US" sz="1400" dirty="0" err="1" smtClean="0"/>
                        <a:t>Wt</a:t>
                      </a:r>
                      <a:r>
                        <a:rPr lang="en-US" sz="1400" baseline="0" dirty="0" smtClean="0"/>
                        <a:t> (</a:t>
                      </a:r>
                      <a:r>
                        <a:rPr lang="en-US" sz="1400" baseline="0" dirty="0" err="1" smtClean="0"/>
                        <a:t>lbs</a:t>
                      </a:r>
                      <a:r>
                        <a:rPr lang="en-US" sz="1400" baseline="0" dirty="0" smtClean="0"/>
                        <a:t>)</a:t>
                      </a:r>
                      <a:endParaRPr lang="en-US" sz="1400" dirty="0"/>
                    </a:p>
                  </a:txBody>
                  <a:tcPr/>
                </a:tc>
                <a:tc>
                  <a:txBody>
                    <a:bodyPr/>
                    <a:lstStyle/>
                    <a:p>
                      <a:r>
                        <a:rPr lang="en-US" sz="1400" dirty="0" err="1" smtClean="0"/>
                        <a:t>Ht</a:t>
                      </a:r>
                      <a:endParaRPr lang="en-US" sz="1400" dirty="0"/>
                    </a:p>
                  </a:txBody>
                  <a:tcPr/>
                </a:tc>
                <a:tc>
                  <a:txBody>
                    <a:bodyPr/>
                    <a:lstStyle/>
                    <a:p>
                      <a:r>
                        <a:rPr lang="en-US" sz="1400" dirty="0" smtClean="0"/>
                        <a:t>Adult</a:t>
                      </a:r>
                      <a:r>
                        <a:rPr lang="en-US" sz="1400" baseline="0" dirty="0" smtClean="0"/>
                        <a:t> </a:t>
                      </a:r>
                      <a:r>
                        <a:rPr lang="en-US" sz="1400" baseline="0" dirty="0" err="1" smtClean="0"/>
                        <a:t>Ht</a:t>
                      </a:r>
                      <a:endParaRPr lang="en-US" sz="1400" dirty="0"/>
                    </a:p>
                  </a:txBody>
                  <a:tcPr/>
                </a:tc>
              </a:tr>
              <a:tr h="262421">
                <a:tc>
                  <a:txBody>
                    <a:bodyPr/>
                    <a:lstStyle/>
                    <a:p>
                      <a:r>
                        <a:rPr lang="en-US" sz="1400" dirty="0" smtClean="0"/>
                        <a:t>6'2"</a:t>
                      </a:r>
                      <a:endParaRPr lang="en-US" sz="1400" dirty="0"/>
                    </a:p>
                  </a:txBody>
                  <a:tcPr/>
                </a:tc>
                <a:tc>
                  <a:txBody>
                    <a:bodyPr/>
                    <a:lstStyle/>
                    <a:p>
                      <a:r>
                        <a:rPr lang="en-US" sz="1400" dirty="0" smtClean="0"/>
                        <a:t>5'6"</a:t>
                      </a:r>
                      <a:endParaRPr lang="en-US" sz="1400" dirty="0"/>
                    </a:p>
                  </a:txBody>
                  <a:tcPr/>
                </a:tc>
                <a:tc>
                  <a:txBody>
                    <a:bodyPr/>
                    <a:lstStyle/>
                    <a:p>
                      <a:r>
                        <a:rPr lang="en-US" sz="1400" dirty="0" smtClean="0"/>
                        <a:t>M</a:t>
                      </a:r>
                      <a:endParaRPr lang="en-US" sz="1400" dirty="0"/>
                    </a:p>
                  </a:txBody>
                  <a:tcPr/>
                </a:tc>
                <a:tc>
                  <a:txBody>
                    <a:bodyPr/>
                    <a:lstStyle/>
                    <a:p>
                      <a:r>
                        <a:rPr lang="en-US" sz="1400" dirty="0" smtClean="0"/>
                        <a:t>4 y 2 m</a:t>
                      </a:r>
                      <a:endParaRPr lang="en-US" sz="1400" dirty="0"/>
                    </a:p>
                  </a:txBody>
                  <a:tcPr/>
                </a:tc>
                <a:tc>
                  <a:txBody>
                    <a:bodyPr/>
                    <a:lstStyle/>
                    <a:p>
                      <a:r>
                        <a:rPr lang="en-US" sz="1400" dirty="0" smtClean="0"/>
                        <a:t>40</a:t>
                      </a:r>
                      <a:endParaRPr lang="en-US" sz="1400" dirty="0"/>
                    </a:p>
                  </a:txBody>
                  <a:tcPr/>
                </a:tc>
                <a:tc>
                  <a:txBody>
                    <a:bodyPr/>
                    <a:lstStyle/>
                    <a:p>
                      <a:r>
                        <a:rPr lang="en-US" sz="1400" dirty="0" smtClean="0"/>
                        <a:t>4'1"</a:t>
                      </a:r>
                      <a:endParaRPr lang="en-US" sz="1400" dirty="0"/>
                    </a:p>
                  </a:txBody>
                  <a:tcPr/>
                </a:tc>
                <a:tc>
                  <a:txBody>
                    <a:bodyPr/>
                    <a:lstStyle/>
                    <a:p>
                      <a:r>
                        <a:rPr lang="en-US" sz="1400" b="1" dirty="0" smtClean="0"/>
                        <a:t>6'3"</a:t>
                      </a:r>
                      <a:endParaRPr lang="en-US" sz="1400" b="1" dirty="0"/>
                    </a:p>
                  </a:txBody>
                  <a:tcPr/>
                </a:tc>
              </a:tr>
              <a:tr h="262421">
                <a:tc>
                  <a:txBody>
                    <a:bodyPr/>
                    <a:lstStyle/>
                    <a:p>
                      <a:r>
                        <a:rPr lang="en-US" sz="1400" dirty="0" smtClean="0"/>
                        <a:t>5'6"</a:t>
                      </a:r>
                      <a:endParaRPr lang="en-US" sz="1400" dirty="0"/>
                    </a:p>
                  </a:txBody>
                  <a:tcPr/>
                </a:tc>
                <a:tc>
                  <a:txBody>
                    <a:bodyPr/>
                    <a:lstStyle/>
                    <a:p>
                      <a:r>
                        <a:rPr lang="en-US" sz="1400" dirty="0" smtClean="0"/>
                        <a:t>5'4"</a:t>
                      </a:r>
                      <a:endParaRPr lang="en-US" sz="1400" dirty="0"/>
                    </a:p>
                  </a:txBody>
                  <a:tcPr/>
                </a:tc>
                <a:tc>
                  <a:txBody>
                    <a:bodyPr/>
                    <a:lstStyle/>
                    <a:p>
                      <a:r>
                        <a:rPr lang="en-US" sz="1400" dirty="0" smtClean="0"/>
                        <a:t>M</a:t>
                      </a:r>
                      <a:endParaRPr lang="en-US" sz="1400" dirty="0"/>
                    </a:p>
                  </a:txBody>
                  <a:tcPr/>
                </a:tc>
                <a:tc>
                  <a:txBody>
                    <a:bodyPr/>
                    <a:lstStyle/>
                    <a:p>
                      <a:r>
                        <a:rPr lang="en-US" sz="1400" dirty="0" smtClean="0"/>
                        <a:t>5 y </a:t>
                      </a:r>
                      <a:r>
                        <a:rPr lang="en-US" sz="1400" baseline="0" dirty="0" smtClean="0"/>
                        <a:t> 1m</a:t>
                      </a:r>
                      <a:endParaRPr lang="en-US" sz="1400" dirty="0"/>
                    </a:p>
                  </a:txBody>
                  <a:tcPr/>
                </a:tc>
                <a:tc>
                  <a:txBody>
                    <a:bodyPr/>
                    <a:lstStyle/>
                    <a:p>
                      <a:r>
                        <a:rPr lang="en-US" sz="1400" dirty="0" smtClean="0"/>
                        <a:t>39</a:t>
                      </a:r>
                      <a:endParaRPr lang="en-US" sz="1400" dirty="0"/>
                    </a:p>
                  </a:txBody>
                  <a:tcPr/>
                </a:tc>
                <a:tc>
                  <a:txBody>
                    <a:bodyPr/>
                    <a:lstStyle/>
                    <a:p>
                      <a:r>
                        <a:rPr lang="en-US" sz="1400" dirty="0" smtClean="0"/>
                        <a:t>4'2"</a:t>
                      </a:r>
                      <a:endParaRPr lang="en-US" sz="1400" dirty="0"/>
                    </a:p>
                  </a:txBody>
                  <a:tcPr/>
                </a:tc>
                <a:tc>
                  <a:txBody>
                    <a:bodyPr/>
                    <a:lstStyle/>
                    <a:p>
                      <a:r>
                        <a:rPr lang="en-US" sz="1400" b="1" dirty="0" smtClean="0"/>
                        <a:t>5"8"</a:t>
                      </a:r>
                      <a:endParaRPr lang="en-US" sz="1400" b="1" dirty="0"/>
                    </a:p>
                  </a:txBody>
                  <a:tcPr/>
                </a:tc>
              </a:tr>
              <a:tr h="262421">
                <a:tc>
                  <a:txBody>
                    <a:bodyPr/>
                    <a:lstStyle/>
                    <a:p>
                      <a:r>
                        <a:rPr lang="en-US" sz="1400" dirty="0" smtClean="0"/>
                        <a:t>5'10"</a:t>
                      </a:r>
                      <a:endParaRPr lang="en-US" sz="1400" dirty="0"/>
                    </a:p>
                  </a:txBody>
                  <a:tcPr/>
                </a:tc>
                <a:tc>
                  <a:txBody>
                    <a:bodyPr/>
                    <a:lstStyle/>
                    <a:p>
                      <a:r>
                        <a:rPr lang="en-US" sz="1400" dirty="0" smtClean="0"/>
                        <a:t>5'5"</a:t>
                      </a:r>
                      <a:endParaRPr lang="en-US" sz="1400" dirty="0"/>
                    </a:p>
                  </a:txBody>
                  <a:tcPr/>
                </a:tc>
                <a:tc>
                  <a:txBody>
                    <a:bodyPr/>
                    <a:lstStyle/>
                    <a:p>
                      <a:r>
                        <a:rPr lang="en-US" sz="1400" dirty="0" smtClean="0"/>
                        <a:t>F</a:t>
                      </a:r>
                      <a:endParaRPr lang="en-US" sz="1400" dirty="0"/>
                    </a:p>
                  </a:txBody>
                  <a:tcPr/>
                </a:tc>
                <a:tc>
                  <a:txBody>
                    <a:bodyPr/>
                    <a:lstStyle/>
                    <a:p>
                      <a:r>
                        <a:rPr lang="en-US" sz="1400" dirty="0" smtClean="0"/>
                        <a:t>7 y 3m</a:t>
                      </a:r>
                      <a:endParaRPr lang="en-US" sz="1400" dirty="0"/>
                    </a:p>
                  </a:txBody>
                  <a:tcPr/>
                </a:tc>
                <a:tc>
                  <a:txBody>
                    <a:bodyPr/>
                    <a:lstStyle/>
                    <a:p>
                      <a:r>
                        <a:rPr lang="en-US" sz="1400" dirty="0" smtClean="0"/>
                        <a:t>60</a:t>
                      </a:r>
                      <a:endParaRPr lang="en-US" sz="1400" dirty="0"/>
                    </a:p>
                  </a:txBody>
                  <a:tcPr/>
                </a:tc>
                <a:tc>
                  <a:txBody>
                    <a:bodyPr/>
                    <a:lstStyle/>
                    <a:p>
                      <a:r>
                        <a:rPr lang="en-US" sz="1400" dirty="0" smtClean="0"/>
                        <a:t>4'9"</a:t>
                      </a:r>
                      <a:endParaRPr lang="en-US" sz="1400" dirty="0"/>
                    </a:p>
                  </a:txBody>
                  <a:tcPr/>
                </a:tc>
                <a:tc>
                  <a:txBody>
                    <a:bodyPr/>
                    <a:lstStyle/>
                    <a:p>
                      <a:r>
                        <a:rPr lang="en-US" sz="1400" b="1" dirty="0" smtClean="0"/>
                        <a:t>5'6"</a:t>
                      </a:r>
                      <a:endParaRPr lang="en-US" sz="1400" b="1" dirty="0"/>
                    </a:p>
                  </a:txBody>
                  <a:tcPr/>
                </a:tc>
              </a:tr>
              <a:tr h="262421">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dirty="0" smtClean="0"/>
                        <a:t>…</a:t>
                      </a:r>
                      <a:endParaRPr lang="en-US" sz="1400" dirty="0"/>
                    </a:p>
                  </a:txBody>
                  <a:tcPr/>
                </a:tc>
                <a:tc>
                  <a:txBody>
                    <a:bodyPr/>
                    <a:lstStyle/>
                    <a:p>
                      <a:r>
                        <a:rPr lang="en-US" sz="1400" b="1" dirty="0" smtClean="0"/>
                        <a:t>…</a:t>
                      </a:r>
                      <a:endParaRPr lang="en-US" sz="1400" b="1" dirty="0"/>
                    </a:p>
                  </a:txBody>
                  <a:tcPr/>
                </a:tc>
              </a:tr>
            </a:tbl>
          </a:graphicData>
        </a:graphic>
      </p:graphicFrame>
      <p:sp>
        <p:nvSpPr>
          <p:cNvPr id="6" name="TextBox 5"/>
          <p:cNvSpPr txBox="1"/>
          <p:nvPr/>
        </p:nvSpPr>
        <p:spPr>
          <a:xfrm>
            <a:off x="961697" y="4928839"/>
            <a:ext cx="7141523" cy="1137424"/>
          </a:xfrm>
          <a:prstGeom prst="rect">
            <a:avLst/>
          </a:prstGeom>
          <a:noFill/>
        </p:spPr>
        <p:txBody>
          <a:bodyPr wrap="square" rtlCol="0">
            <a:spAutoFit/>
          </a:bodyPr>
          <a:lstStyle/>
          <a:p>
            <a:endParaRPr lang="en-US" dirty="0"/>
          </a:p>
        </p:txBody>
      </p:sp>
      <mc:AlternateContent xmlns:mc="http://schemas.openxmlformats.org/markup-compatibility/2006" xmlns:a14="http://schemas.microsoft.com/office/drawing/2010/main">
        <mc:Choice Requires="a14">
          <p:sp>
            <p:nvSpPr>
              <p:cNvPr id="7" name="TextBox 6"/>
              <p:cNvSpPr txBox="1"/>
              <p:nvPr/>
            </p:nvSpPr>
            <p:spPr>
              <a:xfrm>
                <a:off x="1058338" y="4062792"/>
                <a:ext cx="6842108" cy="2339102"/>
              </a:xfrm>
              <a:prstGeom prst="rect">
                <a:avLst/>
              </a:prstGeom>
              <a:noFill/>
            </p:spPr>
            <p:txBody>
              <a:bodyPr wrap="square" rtlCol="0">
                <a:spAutoFit/>
              </a:bodyPr>
              <a:lstStyle/>
              <a:p>
                <a:r>
                  <a:rPr lang="en-US" sz="1600" dirty="0" smtClean="0"/>
                  <a:t>Here, we have input variables </a:t>
                </a:r>
                <a:r>
                  <a:rPr lang="en-US" sz="1600" dirty="0" err="1" smtClean="0"/>
                  <a:t>fh</a:t>
                </a:r>
                <a:r>
                  <a:rPr lang="en-US" sz="1600" dirty="0" smtClean="0"/>
                  <a:t>, </a:t>
                </a:r>
                <a:r>
                  <a:rPr lang="en-US" sz="1600" dirty="0" err="1" smtClean="0"/>
                  <a:t>mh</a:t>
                </a:r>
                <a:r>
                  <a:rPr lang="en-US" sz="1600" dirty="0" smtClean="0"/>
                  <a:t>, g, a, w, h and want to predict the ah. The goal is to find a function </a:t>
                </a:r>
                <a:r>
                  <a:rPr lang="en-US" sz="1600" i="1" dirty="0" smtClean="0"/>
                  <a:t>f </a:t>
                </a:r>
                <a:r>
                  <a:rPr lang="en-US" sz="1600" dirty="0" smtClean="0"/>
                  <a:t>such that </a:t>
                </a:r>
              </a:p>
              <a:p>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r>
                          <a:rPr lang="en-US" sz="1600" b="1" i="1" smtClean="0">
                            <a:latin typeface="Cambria Math" panose="02040503050406030204" pitchFamily="18" charset="0"/>
                          </a:rPr>
                          <m:t>𝒙</m:t>
                        </m:r>
                      </m:e>
                    </m:d>
                    <m:r>
                      <a:rPr lang="en-US" sz="1600" b="1" i="1" smtClean="0">
                        <a:latin typeface="Cambria Math" panose="02040503050406030204" pitchFamily="18" charset="0"/>
                      </a:rPr>
                      <m:t>=</m:t>
                    </m:r>
                    <m:r>
                      <a:rPr lang="en-US" sz="1600" b="0" i="1" smtClean="0">
                        <a:latin typeface="Cambria Math" panose="02040503050406030204" pitchFamily="18" charset="0"/>
                      </a:rPr>
                      <m:t>𝑎h</m:t>
                    </m:r>
                  </m:oMath>
                </a14:m>
                <a:r>
                  <a:rPr lang="en-US" sz="1600" dirty="0" smtClean="0"/>
                  <a:t> where </a:t>
                </a:r>
                <a14:m>
                  <m:oMath xmlns:m="http://schemas.openxmlformats.org/officeDocument/2006/math">
                    <m:r>
                      <a:rPr lang="en-US" sz="1600" b="1" i="1" smtClean="0">
                        <a:latin typeface="Cambria Math" panose="02040503050406030204" pitchFamily="18" charset="0"/>
                      </a:rPr>
                      <m:t>𝒙</m:t>
                    </m:r>
                    <m:r>
                      <a:rPr lang="en-US" sz="1600" b="0" i="1" smtClean="0">
                        <a:latin typeface="Cambria Math" panose="02040503050406030204" pitchFamily="18" charset="0"/>
                      </a:rPr>
                      <m:t>=(</m:t>
                    </m:r>
                    <m:r>
                      <a:rPr lang="en-US" sz="1600" b="0" i="1" smtClean="0">
                        <a:latin typeface="Cambria Math" panose="02040503050406030204" pitchFamily="18" charset="0"/>
                      </a:rPr>
                      <m:t>𝑓h</m:t>
                    </m:r>
                    <m:r>
                      <a:rPr lang="en-US" sz="1600" b="0" i="1" smtClean="0">
                        <a:latin typeface="Cambria Math" panose="02040503050406030204" pitchFamily="18" charset="0"/>
                      </a:rPr>
                      <m:t>, </m:t>
                    </m:r>
                    <m:r>
                      <a:rPr lang="en-US" sz="1600" b="0" i="1" smtClean="0">
                        <a:latin typeface="Cambria Math" panose="02040503050406030204" pitchFamily="18" charset="0"/>
                      </a:rPr>
                      <m:t>𝑚h</m:t>
                    </m:r>
                    <m:r>
                      <a:rPr lang="en-US" sz="1600" b="0" i="1" smtClean="0">
                        <a:latin typeface="Cambria Math" panose="02040503050406030204" pitchFamily="18" charset="0"/>
                      </a:rPr>
                      <m:t>, </m:t>
                    </m:r>
                    <m:r>
                      <a:rPr lang="en-US" sz="1600" b="0" i="1" smtClean="0">
                        <a:latin typeface="Cambria Math" panose="02040503050406030204" pitchFamily="18" charset="0"/>
                      </a:rPr>
                      <m:t>𝑔</m:t>
                    </m:r>
                    <m:r>
                      <a:rPr lang="en-US" sz="1600" b="0" i="1" smtClean="0">
                        <a:latin typeface="Cambria Math" panose="02040503050406030204" pitchFamily="18" charset="0"/>
                      </a:rPr>
                      <m:t>, </m:t>
                    </m:r>
                    <m:r>
                      <a:rPr lang="en-US" sz="1600" b="0" i="1" smtClean="0">
                        <a:latin typeface="Cambria Math" panose="02040503050406030204" pitchFamily="18" charset="0"/>
                      </a:rPr>
                      <m:t>𝑎</m:t>
                    </m:r>
                    <m:r>
                      <a:rPr lang="en-US" sz="1600" b="0" i="1" smtClean="0">
                        <a:latin typeface="Cambria Math" panose="02040503050406030204" pitchFamily="18" charset="0"/>
                      </a:rPr>
                      <m:t>, </m:t>
                    </m:r>
                    <m:r>
                      <a:rPr lang="en-US" sz="1600" b="0" i="1" smtClean="0">
                        <a:latin typeface="Cambria Math" panose="02040503050406030204" pitchFamily="18" charset="0"/>
                      </a:rPr>
                      <m:t>𝑤</m:t>
                    </m:r>
                    <m:r>
                      <a:rPr lang="en-US" sz="1600" b="0" i="1" smtClean="0">
                        <a:latin typeface="Cambria Math" panose="02040503050406030204" pitchFamily="18" charset="0"/>
                      </a:rPr>
                      <m:t>, </m:t>
                    </m:r>
                    <m:r>
                      <a:rPr lang="en-US" sz="1600" b="0" i="1" smtClean="0">
                        <a:latin typeface="Cambria Math" panose="02040503050406030204" pitchFamily="18" charset="0"/>
                      </a:rPr>
                      <m:t>h𝑡</m:t>
                    </m:r>
                    <m:r>
                      <a:rPr lang="en-US" sz="1600" b="0" i="1" smtClean="0">
                        <a:latin typeface="Cambria Math" panose="02040503050406030204" pitchFamily="18" charset="0"/>
                      </a:rPr>
                      <m:t>)</m:t>
                    </m:r>
                  </m:oMath>
                </a14:m>
                <a:endParaRPr lang="en-US" sz="1600" b="1" dirty="0" smtClean="0"/>
              </a:p>
              <a:p>
                <a:endParaRPr lang="en-US" sz="1600" b="1" dirty="0"/>
              </a:p>
              <a:p>
                <a:r>
                  <a:rPr lang="en-US" sz="1600" dirty="0" smtClean="0"/>
                  <a:t>In machine learning, we call variables </a:t>
                </a:r>
                <a:r>
                  <a:rPr lang="en-US" sz="1600" i="1" dirty="0" err="1" smtClean="0"/>
                  <a:t>fh</a:t>
                </a:r>
                <a:r>
                  <a:rPr lang="en-US" sz="1600" i="1" dirty="0" smtClean="0"/>
                  <a:t>, </a:t>
                </a:r>
                <a:r>
                  <a:rPr lang="en-US" sz="1600" i="1" dirty="0" err="1" smtClean="0"/>
                  <a:t>mh</a:t>
                </a:r>
                <a:r>
                  <a:rPr lang="en-US" sz="1600" i="1" dirty="0" smtClean="0"/>
                  <a:t>, </a:t>
                </a:r>
                <a:r>
                  <a:rPr lang="en-US" sz="1600" i="1" dirty="0" err="1" smtClean="0"/>
                  <a:t>g,a</a:t>
                </a:r>
                <a:r>
                  <a:rPr lang="en-US" sz="1600" i="1" dirty="0" smtClean="0"/>
                  <a:t>, w </a:t>
                </a:r>
                <a:r>
                  <a:rPr lang="en-US" sz="1600" dirty="0" smtClean="0"/>
                  <a:t>and</a:t>
                </a:r>
                <a:r>
                  <a:rPr lang="en-US" sz="1600" i="1" dirty="0" smtClean="0"/>
                  <a:t> </a:t>
                </a:r>
                <a:r>
                  <a:rPr lang="en-US" sz="1600" i="1" dirty="0" err="1" smtClean="0"/>
                  <a:t>ht</a:t>
                </a:r>
                <a:r>
                  <a:rPr lang="en-US" sz="1600" i="1" dirty="0" smtClean="0"/>
                  <a:t> </a:t>
                </a:r>
                <a:r>
                  <a:rPr lang="en-US" sz="1600" b="1" dirty="0" smtClean="0"/>
                  <a:t>independent variables</a:t>
                </a:r>
                <a:r>
                  <a:rPr lang="en-US" sz="1600" dirty="0" smtClean="0"/>
                  <a:t>, or </a:t>
                </a:r>
                <a:r>
                  <a:rPr lang="en-US" sz="1600" b="1" dirty="0" smtClean="0"/>
                  <a:t>attributes</a:t>
                </a:r>
                <a:r>
                  <a:rPr lang="en-US" sz="1600" dirty="0" smtClean="0"/>
                  <a:t>, or </a:t>
                </a:r>
                <a:r>
                  <a:rPr lang="en-US" sz="1600" b="1" dirty="0" smtClean="0"/>
                  <a:t>features</a:t>
                </a:r>
                <a:r>
                  <a:rPr lang="en-US" sz="1600" dirty="0" smtClean="0"/>
                  <a:t>. We call variable </a:t>
                </a:r>
                <a:r>
                  <a:rPr lang="en-US" sz="1600" i="1" dirty="0" smtClean="0"/>
                  <a:t>ah </a:t>
                </a:r>
                <a:r>
                  <a:rPr lang="en-US" sz="1600" b="1" dirty="0" smtClean="0"/>
                  <a:t>dependent variable </a:t>
                </a:r>
                <a:r>
                  <a:rPr lang="en-US" sz="1600" dirty="0" smtClean="0"/>
                  <a:t>or </a:t>
                </a:r>
                <a:r>
                  <a:rPr lang="en-US" sz="1600" b="1" dirty="0" smtClean="0"/>
                  <a:t>response variable. </a:t>
                </a:r>
                <a:r>
                  <a:rPr lang="en-US" sz="1600" dirty="0" smtClean="0"/>
                  <a:t>The function </a:t>
                </a:r>
                <a:r>
                  <a:rPr lang="en-US" sz="1600" b="1" i="1" dirty="0" smtClean="0"/>
                  <a:t>f </a:t>
                </a:r>
                <a:r>
                  <a:rPr lang="en-US" sz="1600" dirty="0" smtClean="0"/>
                  <a:t>is called </a:t>
                </a:r>
                <a:r>
                  <a:rPr lang="en-US" sz="1600" b="1" dirty="0" smtClean="0"/>
                  <a:t>target </a:t>
                </a:r>
                <a:r>
                  <a:rPr lang="en-US" sz="1600" dirty="0" smtClean="0"/>
                  <a:t>function. </a:t>
                </a:r>
                <a:r>
                  <a:rPr lang="en-US" sz="1600" b="1" dirty="0" smtClean="0"/>
                  <a:t>The goal of machine learning is to find or approximate target functions. </a:t>
                </a:r>
              </a:p>
              <a:p>
                <a:endParaRPr lang="en-US" dirty="0"/>
              </a:p>
            </p:txBody>
          </p:sp>
        </mc:Choice>
        <mc:Fallback xmlns="">
          <p:sp>
            <p:nvSpPr>
              <p:cNvPr id="7" name="TextBox 6"/>
              <p:cNvSpPr txBox="1">
                <a:spLocks noRot="1" noChangeAspect="1" noMove="1" noResize="1" noEditPoints="1" noAdjustHandles="1" noChangeArrowheads="1" noChangeShapeType="1" noTextEdit="1"/>
              </p:cNvSpPr>
              <p:nvPr/>
            </p:nvSpPr>
            <p:spPr>
              <a:xfrm>
                <a:off x="1058338" y="4062792"/>
                <a:ext cx="6842108" cy="2339102"/>
              </a:xfrm>
              <a:prstGeom prst="rect">
                <a:avLst/>
              </a:prstGeom>
              <a:blipFill rotWithShape="0">
                <a:blip r:embed="rId2"/>
                <a:stretch>
                  <a:fillRect l="-535" t="-781"/>
                </a:stretch>
              </a:blipFill>
            </p:spPr>
            <p:txBody>
              <a:bodyPr/>
              <a:lstStyle/>
              <a:p>
                <a:r>
                  <a:rPr lang="en-US">
                    <a:noFill/>
                  </a:rPr>
                  <a:t> </a:t>
                </a:r>
              </a:p>
            </p:txBody>
          </p:sp>
        </mc:Fallback>
      </mc:AlternateContent>
    </p:spTree>
    <p:extLst>
      <p:ext uri="{BB962C8B-B14F-4D97-AF65-F5344CB8AC3E}">
        <p14:creationId xmlns:p14="http://schemas.microsoft.com/office/powerpoint/2010/main" val="57231879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machine learning</a:t>
            </a:r>
            <a:endParaRPr lang="en-US" dirty="0"/>
          </a:p>
        </p:txBody>
      </p:sp>
      <p:sp>
        <p:nvSpPr>
          <p:cNvPr id="3" name="Content Placeholder 2"/>
          <p:cNvSpPr>
            <a:spLocks noGrp="1"/>
          </p:cNvSpPr>
          <p:nvPr>
            <p:ph idx="1"/>
          </p:nvPr>
        </p:nvSpPr>
        <p:spPr>
          <a:xfrm>
            <a:off x="988741" y="2036956"/>
            <a:ext cx="7378019" cy="3982339"/>
          </a:xfrm>
        </p:spPr>
        <p:txBody>
          <a:bodyPr/>
          <a:lstStyle/>
          <a:p>
            <a:pPr marL="384048" lvl="2" indent="0">
              <a:buNone/>
            </a:pPr>
            <a:r>
              <a:rPr lang="en-US" sz="1800" dirty="0" smtClean="0"/>
              <a:t>Machine learning is usually divided into three types:</a:t>
            </a:r>
          </a:p>
          <a:p>
            <a:pPr marL="384048" lvl="2" indent="0">
              <a:buNone/>
            </a:pPr>
            <a:endParaRPr lang="en-US" sz="1600" dirty="0" smtClean="0"/>
          </a:p>
          <a:p>
            <a:pPr marL="726948" lvl="2" indent="-342900">
              <a:buFont typeface="+mj-lt"/>
              <a:buAutoNum type="arabicPeriod"/>
            </a:pPr>
            <a:r>
              <a:rPr lang="en-US" sz="1600" dirty="0" smtClean="0"/>
              <a:t>Supervised learning</a:t>
            </a:r>
          </a:p>
          <a:p>
            <a:pPr marL="726948" lvl="2" indent="-342900">
              <a:buFont typeface="+mj-lt"/>
              <a:buAutoNum type="arabicPeriod"/>
            </a:pPr>
            <a:r>
              <a:rPr lang="en-US" sz="1600" dirty="0" smtClean="0"/>
              <a:t>Unsupervised learning</a:t>
            </a:r>
          </a:p>
          <a:p>
            <a:pPr marL="726948" lvl="2" indent="-342900">
              <a:buFont typeface="+mj-lt"/>
              <a:buAutoNum type="arabicPeriod"/>
            </a:pPr>
            <a:r>
              <a:rPr lang="en-US" sz="1600" dirty="0" smtClean="0"/>
              <a:t>Reinforcement learning. </a:t>
            </a:r>
          </a:p>
          <a:p>
            <a:pPr marL="726948" lvl="2" indent="-342900">
              <a:buFont typeface="+mj-lt"/>
              <a:buAutoNum type="arabicPeriod"/>
            </a:pPr>
            <a:endParaRPr lang="en-US" sz="1600" dirty="0"/>
          </a:p>
          <a:p>
            <a:pPr marL="384048" lvl="2" indent="0">
              <a:buNone/>
            </a:pPr>
            <a:r>
              <a:rPr lang="en-US" sz="1600" dirty="0" smtClean="0"/>
              <a:t>Supervised learning is by far the most widely used. </a:t>
            </a:r>
          </a:p>
          <a:p>
            <a:pPr marL="384048" lvl="2" indent="0">
              <a:buNone/>
            </a:pPr>
            <a:endParaRPr lang="en-US" sz="1600" dirty="0"/>
          </a:p>
          <a:p>
            <a:pPr marL="384048" lvl="2" indent="0">
              <a:buNone/>
            </a:pPr>
            <a:r>
              <a:rPr lang="en-US" sz="1600" dirty="0" smtClean="0"/>
              <a:t>Other by-product of machine learning:</a:t>
            </a:r>
          </a:p>
          <a:p>
            <a:pPr lvl="2"/>
            <a:r>
              <a:rPr lang="en-US" sz="1600" dirty="0" smtClean="0"/>
              <a:t>Generative models</a:t>
            </a:r>
          </a:p>
          <a:p>
            <a:pPr lvl="2"/>
            <a:r>
              <a:rPr lang="en-US" sz="1600" dirty="0" err="1" smtClean="0"/>
              <a:t>Autoencoder</a:t>
            </a:r>
            <a:endParaRPr lang="en-US" sz="1600" dirty="0" smtClean="0"/>
          </a:p>
          <a:p>
            <a:pPr lvl="2"/>
            <a:r>
              <a:rPr lang="en-US" sz="1600" dirty="0" smtClean="0"/>
              <a:t>Transformers (</a:t>
            </a:r>
            <a:r>
              <a:rPr lang="en-US" sz="1600" dirty="0" err="1" smtClean="0"/>
              <a:t>ChatGPT</a:t>
            </a:r>
            <a:r>
              <a:rPr lang="en-US" sz="1600" dirty="0" smtClean="0"/>
              <a:t>)</a:t>
            </a:r>
          </a:p>
        </p:txBody>
      </p:sp>
    </p:spTree>
    <p:extLst>
      <p:ext uri="{BB962C8B-B14F-4D97-AF65-F5344CB8AC3E}">
        <p14:creationId xmlns:p14="http://schemas.microsoft.com/office/powerpoint/2010/main" val="8668497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212797"/>
              </a:xfrm>
            </p:spPr>
            <p:txBody>
              <a:bodyPr/>
              <a:lstStyle/>
              <a:p>
                <a:pPr lvl="1"/>
                <a:r>
                  <a:rPr lang="en-US" sz="2000" dirty="0" smtClean="0"/>
                  <a:t>Supervised Learning</a:t>
                </a:r>
              </a:p>
              <a:p>
                <a:pPr lvl="2"/>
                <a:r>
                  <a:rPr lang="en-US" sz="1600" dirty="0" smtClean="0"/>
                  <a:t>The machine learning task of inferring a function from</a:t>
                </a:r>
                <a:r>
                  <a:rPr lang="en-US" sz="1600" b="1" dirty="0" smtClean="0"/>
                  <a:t> </a:t>
                </a:r>
                <a:r>
                  <a:rPr lang="en-US" sz="1600" b="1" dirty="0"/>
                  <a:t>labeled </a:t>
                </a:r>
                <a:r>
                  <a:rPr lang="en-US" sz="1600" dirty="0"/>
                  <a:t>training data</a:t>
                </a:r>
                <a:r>
                  <a:rPr lang="en-US" sz="1600" dirty="0" smtClean="0"/>
                  <a:t>. </a:t>
                </a:r>
              </a:p>
              <a:p>
                <a:pPr lvl="2"/>
                <a:r>
                  <a:rPr lang="en-US" sz="1600" dirty="0" smtClean="0"/>
                  <a:t>A set of labeled data is used to train the system.</a:t>
                </a:r>
              </a:p>
              <a:p>
                <a:pPr lvl="2"/>
                <a:r>
                  <a:rPr lang="en-US" sz="1600" dirty="0" smtClean="0"/>
                  <a:t>The trained system can be applied to test data to make predictions.</a:t>
                </a:r>
              </a:p>
              <a:p>
                <a:pPr marL="384048" lvl="2" indent="0">
                  <a:buNone/>
                </a:pPr>
                <a:endParaRPr lang="en-US" sz="1600" dirty="0" smtClean="0"/>
              </a:p>
              <a:p>
                <a:pPr marL="201168" lvl="1" indent="0">
                  <a:buNone/>
                </a:pPr>
                <a:r>
                  <a:rPr lang="en-US" sz="2000" dirty="0" smtClean="0"/>
                  <a:t>Formally, supervised learning is the case that we have a set of training </a:t>
                </a:r>
                <a14:m>
                  <m:oMath xmlns:m="http://schemas.openxmlformats.org/officeDocument/2006/math">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1" i="1" smtClean="0">
                                <a:latin typeface="Cambria Math" panose="02040503050406030204" pitchFamily="18" charset="0"/>
                              </a:rPr>
                              <m:t>𝟏</m:t>
                            </m:r>
                          </m:sub>
                        </m:sSub>
                        <m:r>
                          <a:rPr lang="en-US" sz="2000" b="1"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 </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2</m:t>
                            </m:r>
                          </m:sub>
                        </m:sSub>
                      </m:e>
                    </m:d>
                    <m:r>
                      <a:rPr lang="en-US" sz="2000" b="0" i="1" smtClean="0">
                        <a:latin typeface="Cambria Math" panose="02040503050406030204" pitchFamily="18" charset="0"/>
                      </a:rPr>
                      <m:t>, …, </m:t>
                    </m:r>
                    <m:d>
                      <m:dPr>
                        <m:ctrlPr>
                          <a:rPr lang="en-US" sz="2000" b="1"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𝑛</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𝑛</m:t>
                            </m:r>
                          </m:sub>
                        </m:sSub>
                      </m:e>
                    </m:d>
                    <m:r>
                      <a:rPr lang="en-US" sz="2000" b="0" i="1" smtClean="0">
                        <a:latin typeface="Cambria Math" panose="02040503050406030204" pitchFamily="18" charset="0"/>
                      </a:rPr>
                      <m:t>}</m:t>
                    </m:r>
                  </m:oMath>
                </a14:m>
                <a:r>
                  <a:rPr lang="en-US" sz="2000" dirty="0" smtClean="0"/>
                  <a:t> such that </a:t>
                </a:r>
                <a14:m>
                  <m:oMath xmlns:m="http://schemas.openxmlformats.org/officeDocument/2006/math">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1" i="1" smtClean="0">
                                <a:latin typeface="Cambria Math" panose="02040503050406030204" pitchFamily="18" charset="0"/>
                              </a:rPr>
                              <m:t>𝒙</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smtClean="0"/>
                  <a:t> for </a:t>
                </a:r>
                <a14:m>
                  <m:oMath xmlns:m="http://schemas.openxmlformats.org/officeDocument/2006/math">
                    <m:r>
                      <a:rPr lang="en-US" sz="2000" b="0" i="1" smtClean="0">
                        <a:latin typeface="Cambria Math" panose="02040503050406030204" pitchFamily="18" charset="0"/>
                      </a:rPr>
                      <m:t>𝑖</m:t>
                    </m:r>
                    <m:r>
                      <a:rPr lang="en-US" sz="2000" b="0" i="1" smtClean="0">
                        <a:latin typeface="Cambria Math" panose="02040503050406030204" pitchFamily="18" charset="0"/>
                      </a:rPr>
                      <m:t>=1,2,…,</m:t>
                    </m:r>
                    <m:r>
                      <a:rPr lang="en-US" sz="2000" b="0" i="1" smtClean="0">
                        <a:latin typeface="Cambria Math" panose="02040503050406030204" pitchFamily="18" charset="0"/>
                      </a:rPr>
                      <m:t>𝑛</m:t>
                    </m:r>
                  </m:oMath>
                </a14:m>
                <a:r>
                  <a:rPr lang="en-US" sz="2000" dirty="0" smtClean="0"/>
                  <a:t>. The goal of the supervised learning is to find a function </a:t>
                </a:r>
                <a14:m>
                  <m:oMath xmlns:m="http://schemas.openxmlformats.org/officeDocument/2006/math">
                    <m:r>
                      <a:rPr lang="en-US" sz="2000" b="0" i="1" smtClean="0">
                        <a:latin typeface="Cambria Math" panose="02040503050406030204" pitchFamily="18" charset="0"/>
                      </a:rPr>
                      <m:t>𝑔</m:t>
                    </m:r>
                  </m:oMath>
                </a14:m>
                <a:r>
                  <a:rPr lang="en-US" sz="2000" dirty="0" smtClean="0"/>
                  <a:t> such that </a:t>
                </a:r>
              </a:p>
              <a:p>
                <a:pPr marL="201168" lvl="1" indent="0">
                  <a:buNone/>
                </a:pPr>
                <a:r>
                  <a:rPr lang="en-US" sz="2000" b="0" dirty="0" smtClean="0"/>
                  <a:t>	</a:t>
                </a:r>
                <a14:m>
                  <m:oMath xmlns:m="http://schemas.openxmlformats.org/officeDocument/2006/math">
                    <m:r>
                      <a:rPr lang="en-US" sz="2000" b="0" i="1" smtClean="0">
                        <a:latin typeface="Cambria Math" panose="02040503050406030204" pitchFamily="18" charset="0"/>
                      </a:rPr>
                      <m:t>𝑔</m:t>
                    </m:r>
                    <m:r>
                      <a:rPr lang="en-US" sz="2000" b="0" i="1" dirty="0" smtClean="0">
                        <a:latin typeface="Cambria Math" panose="02040503050406030204" pitchFamily="18" charset="0"/>
                      </a:rPr>
                      <m:t>≈</m:t>
                    </m:r>
                    <m:r>
                      <a:rPr lang="en-US" sz="2000" b="0" i="1" dirty="0" smtClean="0">
                        <a:latin typeface="Cambria Math" panose="02040503050406030204" pitchFamily="18" charset="0"/>
                      </a:rPr>
                      <m:t>𝑓</m:t>
                    </m:r>
                  </m:oMath>
                </a14:m>
                <a:r>
                  <a:rPr lang="en-US" sz="2000" dirty="0" smtClean="0"/>
                  <a:t>, </a:t>
                </a:r>
              </a:p>
              <a:p>
                <a:pPr marL="201168" lvl="1" indent="0">
                  <a:buNone/>
                </a:pPr>
                <a:r>
                  <a:rPr lang="en-US" sz="2000" dirty="0" smtClean="0"/>
                  <a:t>where </a:t>
                </a:r>
                <a14:m>
                  <m:oMath xmlns:m="http://schemas.openxmlformats.org/officeDocument/2006/math">
                    <m:r>
                      <a:rPr lang="en-US" sz="2000" b="0" i="1" smtClean="0">
                        <a:latin typeface="Cambria Math" panose="02040503050406030204" pitchFamily="18" charset="0"/>
                      </a:rPr>
                      <m:t>𝑓</m:t>
                    </m:r>
                  </m:oMath>
                </a14:m>
                <a:r>
                  <a:rPr lang="en-US" sz="2000" dirty="0" smtClean="0"/>
                  <a:t> is called target function.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oMath>
                </a14:m>
                <a:r>
                  <a:rPr lang="en-US" sz="2000" dirty="0" smtClean="0"/>
                  <a:t>'s are called </a:t>
                </a:r>
                <a:r>
                  <a:rPr lang="en-US" sz="2000" b="1" dirty="0" smtClean="0"/>
                  <a:t>labels.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212797"/>
              </a:xfrm>
              <a:blipFill rotWithShape="0">
                <a:blip r:embed="rId2"/>
                <a:stretch>
                  <a:fillRect t="-1592"/>
                </a:stretch>
              </a:blipFill>
            </p:spPr>
            <p:txBody>
              <a:bodyPr/>
              <a:lstStyle/>
              <a:p>
                <a:r>
                  <a:rPr lang="en-US">
                    <a:noFill/>
                  </a:rPr>
                  <a:t> </a:t>
                </a:r>
              </a:p>
            </p:txBody>
          </p:sp>
        </mc:Fallback>
      </mc:AlternateContent>
    </p:spTree>
    <p:extLst>
      <p:ext uri="{BB962C8B-B14F-4D97-AF65-F5344CB8AC3E}">
        <p14:creationId xmlns:p14="http://schemas.microsoft.com/office/powerpoint/2010/main" val="49513460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728283" y="1806498"/>
            <a:ext cx="7638477" cy="4212797"/>
          </a:xfrm>
        </p:spPr>
        <p:txBody>
          <a:bodyPr/>
          <a:lstStyle/>
          <a:p>
            <a:pPr marL="201168" lvl="1" indent="0">
              <a:buNone/>
            </a:pPr>
            <a:r>
              <a:rPr lang="en-US" sz="2000" dirty="0" smtClean="0"/>
              <a:t>Example:</a:t>
            </a:r>
            <a:endParaRPr lang="en-US" sz="2000" dirty="0"/>
          </a:p>
          <a:p>
            <a:pPr lvl="1"/>
            <a:r>
              <a:rPr lang="en-US" sz="2000" dirty="0" smtClean="0"/>
              <a:t>Recognizing objects in images</a:t>
            </a:r>
          </a:p>
          <a:p>
            <a:pPr lvl="1"/>
            <a:r>
              <a:rPr lang="en-US" sz="2000" dirty="0" smtClean="0"/>
              <a:t>Identifying spam emails</a:t>
            </a:r>
          </a:p>
          <a:p>
            <a:pPr lvl="1"/>
            <a:r>
              <a:rPr lang="en-US" sz="2000" dirty="0" smtClean="0"/>
              <a:t>Predicting stock prices</a:t>
            </a:r>
          </a:p>
          <a:p>
            <a:pPr lvl="1"/>
            <a:r>
              <a:rPr lang="en-US" sz="2000" dirty="0" smtClean="0"/>
              <a:t>Natural language recognition</a:t>
            </a:r>
          </a:p>
          <a:p>
            <a:pPr lvl="1"/>
            <a:r>
              <a:rPr lang="en-US" sz="2000" dirty="0" smtClean="0"/>
              <a:t>Protein </a:t>
            </a:r>
            <a:r>
              <a:rPr lang="en-US" sz="2000" dirty="0" smtClean="0"/>
              <a:t>structure </a:t>
            </a:r>
            <a:r>
              <a:rPr lang="en-US" sz="2000" dirty="0" smtClean="0"/>
              <a:t>prediction</a:t>
            </a:r>
          </a:p>
          <a:p>
            <a:pPr lvl="1"/>
            <a:r>
              <a:rPr lang="en-US" sz="2000" dirty="0" smtClean="0"/>
              <a:t>Children adult height prediction</a:t>
            </a:r>
          </a:p>
          <a:p>
            <a:pPr lvl="1"/>
            <a:endParaRPr lang="en-US" sz="2000" dirty="0"/>
          </a:p>
        </p:txBody>
      </p:sp>
    </p:spTree>
    <p:extLst>
      <p:ext uri="{BB962C8B-B14F-4D97-AF65-F5344CB8AC3E}">
        <p14:creationId xmlns:p14="http://schemas.microsoft.com/office/powerpoint/2010/main" val="147852833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Supervised Learning</a:t>
            </a:r>
            <a:endParaRPr lang="en-US" dirty="0"/>
          </a:p>
        </p:txBody>
      </p:sp>
      <p:sp>
        <p:nvSpPr>
          <p:cNvPr id="3" name="Content Placeholder 2"/>
          <p:cNvSpPr>
            <a:spLocks noGrp="1"/>
          </p:cNvSpPr>
          <p:nvPr>
            <p:ph idx="1"/>
          </p:nvPr>
        </p:nvSpPr>
        <p:spPr>
          <a:xfrm>
            <a:off x="728283" y="1806498"/>
            <a:ext cx="7638477" cy="4212797"/>
          </a:xfrm>
        </p:spPr>
        <p:txBody>
          <a:bodyPr/>
          <a:lstStyle/>
          <a:p>
            <a:pPr lvl="1"/>
            <a:r>
              <a:rPr lang="en-US" sz="2000" dirty="0" smtClean="0"/>
              <a:t>Supervised Learning </a:t>
            </a:r>
            <a:r>
              <a:rPr lang="en-US" dirty="0" smtClean="0"/>
              <a:t>can be categorized into </a:t>
            </a:r>
            <a:r>
              <a:rPr lang="en-US" b="1" dirty="0" smtClean="0"/>
              <a:t>regression </a:t>
            </a:r>
            <a:r>
              <a:rPr lang="en-US" dirty="0" smtClean="0"/>
              <a:t>and </a:t>
            </a:r>
            <a:r>
              <a:rPr lang="en-US" b="1" dirty="0" smtClean="0"/>
              <a:t>classification</a:t>
            </a:r>
            <a:endParaRPr lang="en-US" sz="1600" dirty="0" smtClean="0"/>
          </a:p>
          <a:p>
            <a:pPr lvl="2"/>
            <a:r>
              <a:rPr lang="en-US" sz="1600" b="1" dirty="0" smtClean="0"/>
              <a:t>Regression: </a:t>
            </a:r>
            <a:r>
              <a:rPr lang="en-US" sz="1600" dirty="0" smtClean="0"/>
              <a:t>the dependent variable is a real value variable</a:t>
            </a:r>
            <a:r>
              <a:rPr lang="en-US" sz="1600" b="1" dirty="0" smtClean="0"/>
              <a:t>.</a:t>
            </a:r>
          </a:p>
          <a:p>
            <a:pPr lvl="3"/>
            <a:r>
              <a:rPr lang="en-US" sz="1600" dirty="0" smtClean="0"/>
              <a:t>Predict stock price</a:t>
            </a:r>
          </a:p>
          <a:p>
            <a:pPr lvl="3"/>
            <a:r>
              <a:rPr lang="en-US" sz="1600" dirty="0" smtClean="0"/>
              <a:t>Predict children's adult height</a:t>
            </a:r>
          </a:p>
          <a:p>
            <a:pPr lvl="2"/>
            <a:r>
              <a:rPr lang="en-US" sz="1600" b="1" dirty="0" smtClean="0"/>
              <a:t>Classification: </a:t>
            </a:r>
            <a:r>
              <a:rPr lang="en-US" sz="1600" dirty="0" smtClean="0"/>
              <a:t>the dependent variable is a categorical variable</a:t>
            </a:r>
          </a:p>
          <a:p>
            <a:pPr lvl="3"/>
            <a:r>
              <a:rPr lang="en-US" sz="1600" dirty="0" smtClean="0"/>
              <a:t>Classify an email to SPAM or non-SPAM (2-classes).</a:t>
            </a:r>
          </a:p>
          <a:p>
            <a:pPr lvl="3"/>
            <a:r>
              <a:rPr lang="en-US" sz="1600" dirty="0" smtClean="0"/>
              <a:t>Predict what objects are in a picture (multiple classes)</a:t>
            </a:r>
          </a:p>
          <a:p>
            <a:pPr lvl="3"/>
            <a:r>
              <a:rPr lang="en-US" sz="1600" dirty="0" smtClean="0"/>
              <a:t>Predict if an audience likes a movie (2-classes)</a:t>
            </a:r>
          </a:p>
          <a:p>
            <a:pPr marL="566928" lvl="3" indent="0">
              <a:buNone/>
            </a:pPr>
            <a:endParaRPr lang="en-US" sz="1600" dirty="0" smtClean="0"/>
          </a:p>
          <a:p>
            <a:pPr marL="566928" lvl="3" indent="0">
              <a:buNone/>
            </a:pPr>
            <a:r>
              <a:rPr lang="en-US" sz="1600" dirty="0" smtClean="0"/>
              <a:t>Some problems can be treated either as a regression problem or a classification problem. For example, predict the letter grade of a student in the final exam giving his/her midterm, quizzes and homework assignment scores. </a:t>
            </a:r>
          </a:p>
          <a:p>
            <a:pPr marL="384048" lvl="2" indent="0">
              <a:buNone/>
            </a:pPr>
            <a:endParaRPr lang="en-US" dirty="0"/>
          </a:p>
        </p:txBody>
      </p:sp>
    </p:spTree>
    <p:extLst>
      <p:ext uri="{BB962C8B-B14F-4D97-AF65-F5344CB8AC3E}">
        <p14:creationId xmlns:p14="http://schemas.microsoft.com/office/powerpoint/2010/main" val="34058370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212797"/>
              </a:xfrm>
            </p:spPr>
            <p:txBody>
              <a:bodyPr>
                <a:normAutofit/>
              </a:bodyPr>
              <a:lstStyle/>
              <a:p>
                <a:pPr lvl="1"/>
                <a:r>
                  <a:rPr lang="en-US" sz="2000" dirty="0" smtClean="0"/>
                  <a:t>Unsupervised Learning</a:t>
                </a:r>
              </a:p>
              <a:p>
                <a:pPr lvl="2"/>
                <a:r>
                  <a:rPr lang="en-US" sz="1600" dirty="0"/>
                  <a:t>the goal is to find “</a:t>
                </a:r>
                <a:r>
                  <a:rPr lang="en-US" sz="1600" dirty="0" smtClean="0"/>
                  <a:t>interesting patterns</a:t>
                </a:r>
                <a:r>
                  <a:rPr lang="en-US" sz="1600" dirty="0"/>
                  <a:t>” in the data.</a:t>
                </a:r>
              </a:p>
              <a:p>
                <a:pPr lvl="2"/>
                <a:r>
                  <a:rPr lang="en-US" sz="1600" dirty="0" smtClean="0"/>
                  <a:t>The data has no target attribute</a:t>
                </a:r>
                <a:r>
                  <a:rPr lang="en-US" dirty="0" smtClean="0"/>
                  <a:t>. </a:t>
                </a:r>
              </a:p>
              <a:p>
                <a:pPr lvl="2"/>
                <a:r>
                  <a:rPr lang="en-US" sz="1600" dirty="0" smtClean="0"/>
                  <a:t>Data is </a:t>
                </a:r>
                <a:r>
                  <a:rPr lang="en-US" sz="1600" b="1" dirty="0" smtClean="0"/>
                  <a:t>not labeled</a:t>
                </a:r>
                <a:r>
                  <a:rPr lang="en-US" sz="1600" dirty="0"/>
                  <a:t>.</a:t>
                </a:r>
                <a:r>
                  <a:rPr lang="en-US" sz="1600" dirty="0" smtClean="0"/>
                  <a:t> </a:t>
                </a:r>
              </a:p>
              <a:p>
                <a:pPr lvl="2"/>
                <a:r>
                  <a:rPr lang="en-US" sz="1600" dirty="0" smtClean="0"/>
                  <a:t>No obvious error metric to use (unlike supervised learning).</a:t>
                </a:r>
              </a:p>
              <a:p>
                <a:pPr lvl="2"/>
                <a:r>
                  <a:rPr lang="en-US" sz="1600" dirty="0" smtClean="0"/>
                  <a:t>Sometimes called </a:t>
                </a:r>
                <a:r>
                  <a:rPr lang="en-US" sz="1600" b="1" dirty="0" smtClean="0"/>
                  <a:t>knowledge discovery.</a:t>
                </a:r>
                <a:endParaRPr lang="en-US" sz="1600" dirty="0"/>
              </a:p>
              <a:p>
                <a:pPr marL="384048" lvl="2" indent="0">
                  <a:buNone/>
                </a:pPr>
                <a:r>
                  <a:rPr lang="en-US" sz="1600" dirty="0" smtClean="0"/>
                  <a:t>Mathematically, you are giving a set of data </a:t>
                </a:r>
                <a14:m>
                  <m:oMath xmlns:m="http://schemas.openxmlformats.org/officeDocument/2006/math">
                    <m:r>
                      <a:rPr lang="en-US" sz="1600" b="0"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𝟏</m:t>
                        </m:r>
                      </m:sub>
                    </m:sSub>
                    <m:r>
                      <a:rPr lang="en-US" sz="1600" b="1" i="1" smtClean="0">
                        <a:latin typeface="Cambria Math" panose="02040503050406030204" pitchFamily="18" charset="0"/>
                      </a:rPr>
                      <m:t>,</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𝟐</m:t>
                        </m:r>
                      </m:sub>
                    </m:sSub>
                    <m:r>
                      <a:rPr lang="en-US" sz="1600" b="1" i="1" smtClean="0">
                        <a:latin typeface="Cambria Math" panose="02040503050406030204" pitchFamily="18" charset="0"/>
                      </a:rPr>
                      <m:t>, …,</m:t>
                    </m:r>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𝒏</m:t>
                        </m:r>
                      </m:sub>
                    </m:sSub>
                    <m:r>
                      <a:rPr lang="en-US" sz="1600" b="1" i="1" smtClean="0">
                        <a:latin typeface="Cambria Math" panose="02040503050406030204" pitchFamily="18" charset="0"/>
                      </a:rPr>
                      <m:t>}</m:t>
                    </m:r>
                  </m:oMath>
                </a14:m>
                <a:r>
                  <a:rPr lang="en-US" sz="1600" dirty="0" smtClean="0"/>
                  <a:t>. You need to find patterns in the data. Your goal is to define a function </a:t>
                </a:r>
                <a14:m>
                  <m:oMath xmlns:m="http://schemas.openxmlformats.org/officeDocument/2006/math">
                    <m:r>
                      <a:rPr lang="en-US" sz="1600" b="0" i="1" smtClean="0">
                        <a:latin typeface="Cambria Math" panose="02040503050406030204" pitchFamily="18" charset="0"/>
                      </a:rPr>
                      <m:t>𝑓</m:t>
                    </m:r>
                    <m:d>
                      <m:dPr>
                        <m:ctrlPr>
                          <a:rPr lang="en-US" sz="1600" b="0" i="1" smtClean="0">
                            <a:latin typeface="Cambria Math" panose="02040503050406030204" pitchFamily="18" charset="0"/>
                          </a:rPr>
                        </m:ctrlPr>
                      </m:dPr>
                      <m:e>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𝒊</m:t>
                            </m:r>
                          </m:sub>
                        </m:sSub>
                      </m:e>
                    </m:d>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en-US" sz="1600" dirty="0" smtClean="0"/>
                  <a:t> where </a:t>
                </a:r>
                <a14:m>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oMath>
                </a14:m>
                <a:r>
                  <a:rPr lang="en-US" sz="1600" dirty="0" smtClean="0"/>
                  <a:t> is the label for </a:t>
                </a:r>
                <a14:m>
                  <m:oMath xmlns:m="http://schemas.openxmlformats.org/officeDocument/2006/math">
                    <m:sSub>
                      <m:sSubPr>
                        <m:ctrlPr>
                          <a:rPr lang="en-US" sz="1600" b="1" i="1" smtClean="0">
                            <a:latin typeface="Cambria Math" panose="02040503050406030204" pitchFamily="18" charset="0"/>
                          </a:rPr>
                        </m:ctrlPr>
                      </m:sSubPr>
                      <m:e>
                        <m:r>
                          <a:rPr lang="en-US" sz="1600" b="1" i="1" smtClean="0">
                            <a:latin typeface="Cambria Math" panose="02040503050406030204" pitchFamily="18" charset="0"/>
                          </a:rPr>
                          <m:t>𝒙</m:t>
                        </m:r>
                      </m:e>
                      <m:sub>
                        <m:r>
                          <a:rPr lang="en-US" sz="1600" b="1" i="1" smtClean="0">
                            <a:latin typeface="Cambria Math" panose="02040503050406030204" pitchFamily="18" charset="0"/>
                          </a:rPr>
                          <m:t>𝒊</m:t>
                        </m:r>
                      </m:sub>
                    </m:sSub>
                  </m:oMath>
                </a14:m>
                <a:r>
                  <a:rPr lang="en-US" sz="1600" b="1" dirty="0" smtClean="0"/>
                  <a:t>.</a:t>
                </a:r>
              </a:p>
              <a:p>
                <a:pPr marL="566928" lvl="3" indent="0">
                  <a:buNone/>
                </a:pPr>
                <a:endParaRPr lang="en-US" sz="1600"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212797"/>
              </a:xfrm>
              <a:blipFill rotWithShape="0">
                <a:blip r:embed="rId2"/>
                <a:stretch>
                  <a:fillRect t="-1592" r="-1675"/>
                </a:stretch>
              </a:blipFill>
            </p:spPr>
            <p:txBody>
              <a:bodyPr/>
              <a:lstStyle/>
              <a:p>
                <a:r>
                  <a:rPr lang="en-US">
                    <a:noFill/>
                  </a:rPr>
                  <a:t> </a:t>
                </a:r>
              </a:p>
            </p:txBody>
          </p:sp>
        </mc:Fallback>
      </mc:AlternateContent>
    </p:spTree>
    <p:extLst>
      <p:ext uri="{BB962C8B-B14F-4D97-AF65-F5344CB8AC3E}">
        <p14:creationId xmlns:p14="http://schemas.microsoft.com/office/powerpoint/2010/main" val="409214700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Unsupervised Learning</a:t>
            </a:r>
            <a:endParaRPr lang="en-US" dirty="0"/>
          </a:p>
        </p:txBody>
      </p:sp>
      <p:sp>
        <p:nvSpPr>
          <p:cNvPr id="3" name="Content Placeholder 2"/>
          <p:cNvSpPr>
            <a:spLocks noGrp="1"/>
          </p:cNvSpPr>
          <p:nvPr>
            <p:ph idx="1"/>
          </p:nvPr>
        </p:nvSpPr>
        <p:spPr>
          <a:xfrm>
            <a:off x="728283" y="1806498"/>
            <a:ext cx="7638477" cy="4212797"/>
          </a:xfrm>
        </p:spPr>
        <p:txBody>
          <a:bodyPr>
            <a:normAutofit/>
          </a:bodyPr>
          <a:lstStyle/>
          <a:p>
            <a:pPr lvl="1"/>
            <a:r>
              <a:rPr lang="en-US" sz="2000" dirty="0" smtClean="0"/>
              <a:t>Unsupervised Learning</a:t>
            </a:r>
          </a:p>
          <a:p>
            <a:pPr lvl="2"/>
            <a:r>
              <a:rPr lang="en-US" sz="1600" dirty="0" smtClean="0"/>
              <a:t>Examples:</a:t>
            </a:r>
          </a:p>
          <a:p>
            <a:pPr lvl="3"/>
            <a:r>
              <a:rPr lang="en-US" sz="1600" dirty="0" smtClean="0"/>
              <a:t>An conference organizer received  </a:t>
            </a:r>
            <a:r>
              <a:rPr lang="en-US" sz="1600" dirty="0"/>
              <a:t>1000 </a:t>
            </a:r>
            <a:r>
              <a:rPr lang="en-US" sz="1600" dirty="0" smtClean="0"/>
              <a:t>papers</a:t>
            </a:r>
            <a:r>
              <a:rPr lang="en-US" sz="1600" dirty="0"/>
              <a:t>.</a:t>
            </a:r>
            <a:r>
              <a:rPr lang="en-US" sz="1600" dirty="0" smtClean="0"/>
              <a:t> He/she needs to divide these 1000 authors to 20 different groups depends on the similarity of the contents. </a:t>
            </a:r>
          </a:p>
          <a:p>
            <a:pPr lvl="3"/>
            <a:r>
              <a:rPr lang="en-US" sz="1600" dirty="0" smtClean="0"/>
              <a:t>Zillow groups its housing listings into neighborhoods, price ranges </a:t>
            </a:r>
            <a:r>
              <a:rPr lang="en-US" sz="1600" dirty="0" err="1" smtClean="0"/>
              <a:t>etc</a:t>
            </a:r>
            <a:r>
              <a:rPr lang="en-US" sz="1600" dirty="0" smtClean="0"/>
              <a:t> so that it can recommend houses similar to houses a users has browsed.</a:t>
            </a:r>
          </a:p>
          <a:p>
            <a:pPr lvl="3"/>
            <a:r>
              <a:rPr lang="en-US" sz="1600" dirty="0" smtClean="0"/>
              <a:t>Data scientists reduce the number of dimensions in a large data set to simplify modeling and reduce file size. </a:t>
            </a:r>
            <a:endParaRPr lang="en-US" sz="1600" dirty="0"/>
          </a:p>
          <a:p>
            <a:pPr lvl="2"/>
            <a:r>
              <a:rPr lang="en-US" sz="1600" dirty="0" smtClean="0"/>
              <a:t>Approaches includes</a:t>
            </a:r>
          </a:p>
          <a:p>
            <a:pPr lvl="3"/>
            <a:r>
              <a:rPr lang="en-US" sz="1600" dirty="0" smtClean="0"/>
              <a:t>Clustering</a:t>
            </a:r>
          </a:p>
          <a:p>
            <a:pPr lvl="3"/>
            <a:r>
              <a:rPr lang="en-US" sz="1600" dirty="0" smtClean="0"/>
              <a:t>Hidden Markov Models</a:t>
            </a:r>
          </a:p>
          <a:p>
            <a:pPr lvl="3"/>
            <a:r>
              <a:rPr lang="en-US" sz="1600" dirty="0"/>
              <a:t>D</a:t>
            </a:r>
            <a:r>
              <a:rPr lang="en-US" sz="1600" dirty="0" smtClean="0"/>
              <a:t>imensionality reduction</a:t>
            </a:r>
          </a:p>
          <a:p>
            <a:pPr lvl="3"/>
            <a:endParaRPr lang="en-US" sz="1600" dirty="0" smtClean="0"/>
          </a:p>
        </p:txBody>
      </p:sp>
    </p:spTree>
    <p:extLst>
      <p:ext uri="{BB962C8B-B14F-4D97-AF65-F5344CB8AC3E}">
        <p14:creationId xmlns:p14="http://schemas.microsoft.com/office/powerpoint/2010/main" val="15744253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Machine Learning</a:t>
            </a:r>
          </a:p>
        </p:txBody>
      </p:sp>
      <p:sp>
        <p:nvSpPr>
          <p:cNvPr id="3" name="Content Placeholder 2"/>
          <p:cNvSpPr>
            <a:spLocks noGrp="1"/>
          </p:cNvSpPr>
          <p:nvPr>
            <p:ph idx="1"/>
          </p:nvPr>
        </p:nvSpPr>
        <p:spPr>
          <a:xfrm>
            <a:off x="728283" y="1806498"/>
            <a:ext cx="7638477" cy="4259765"/>
          </a:xfrm>
        </p:spPr>
        <p:txBody>
          <a:bodyPr/>
          <a:lstStyle/>
          <a:p>
            <a:pPr lvl="1"/>
            <a:r>
              <a:rPr lang="en-US" dirty="0" smtClean="0"/>
              <a:t>Machine learning is a subfield of Computer Science that explores </a:t>
            </a:r>
            <a:r>
              <a:rPr lang="en-US" dirty="0"/>
              <a:t>the study and construction of algorithms that can learn from and make predictions on </a:t>
            </a:r>
            <a:r>
              <a:rPr lang="en-US" b="1" dirty="0" smtClean="0"/>
              <a:t>data</a:t>
            </a:r>
            <a:r>
              <a:rPr lang="en-US" dirty="0" smtClean="0"/>
              <a:t> without having to program </a:t>
            </a:r>
          </a:p>
          <a:p>
            <a:pPr lvl="1"/>
            <a:r>
              <a:rPr lang="en-US" dirty="0" smtClean="0"/>
              <a:t>Examples:</a:t>
            </a:r>
          </a:p>
          <a:p>
            <a:pPr lvl="2"/>
            <a:r>
              <a:rPr lang="en-US" dirty="0" smtClean="0"/>
              <a:t>Speech Recognition</a:t>
            </a:r>
          </a:p>
          <a:p>
            <a:pPr lvl="2"/>
            <a:r>
              <a:rPr lang="en-US" dirty="0" smtClean="0"/>
              <a:t>Object detection</a:t>
            </a:r>
          </a:p>
          <a:p>
            <a:pPr lvl="2"/>
            <a:r>
              <a:rPr lang="en-US" dirty="0" smtClean="0"/>
              <a:t>Playing games</a:t>
            </a:r>
          </a:p>
          <a:p>
            <a:pPr lvl="2"/>
            <a:r>
              <a:rPr lang="en-US" dirty="0"/>
              <a:t>Medical </a:t>
            </a:r>
            <a:r>
              <a:rPr lang="en-US" dirty="0" smtClean="0"/>
              <a:t>diagnosis</a:t>
            </a:r>
          </a:p>
          <a:p>
            <a:pPr marL="384048" lvl="2" indent="0">
              <a:buNone/>
            </a:pPr>
            <a:endParaRPr lang="en-US" dirty="0" smtClean="0"/>
          </a:p>
        </p:txBody>
      </p:sp>
    </p:spTree>
    <p:extLst>
      <p:ext uri="{BB962C8B-B14F-4D97-AF65-F5344CB8AC3E}">
        <p14:creationId xmlns:p14="http://schemas.microsoft.com/office/powerpoint/2010/main" val="9175657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944" y="637403"/>
            <a:ext cx="9144000" cy="4763386"/>
          </a:xfrm>
          <a:prstGeom prst="rect">
            <a:avLst/>
          </a:prstGeom>
        </p:spPr>
      </p:pic>
    </p:spTree>
    <p:extLst>
      <p:ext uri="{BB962C8B-B14F-4D97-AF65-F5344CB8AC3E}">
        <p14:creationId xmlns:p14="http://schemas.microsoft.com/office/powerpoint/2010/main" val="34366819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6028" y="384612"/>
            <a:ext cx="7490482" cy="5078140"/>
          </a:xfrm>
          <a:prstGeom prst="rect">
            <a:avLst/>
          </a:prstGeom>
        </p:spPr>
      </p:pic>
    </p:spTree>
    <p:extLst>
      <p:ext uri="{BB962C8B-B14F-4D97-AF65-F5344CB8AC3E}">
        <p14:creationId xmlns:p14="http://schemas.microsoft.com/office/powerpoint/2010/main" val="7624995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a:xfrm>
            <a:off x="386314" y="1880840"/>
            <a:ext cx="5092654" cy="4212797"/>
          </a:xfrm>
        </p:spPr>
        <p:txBody>
          <a:bodyPr>
            <a:normAutofit lnSpcReduction="10000"/>
          </a:bodyPr>
          <a:lstStyle/>
          <a:p>
            <a:pPr marL="201168" lvl="1" indent="0">
              <a:buNone/>
            </a:pPr>
            <a:r>
              <a:rPr lang="en-US" sz="2000" dirty="0" smtClean="0"/>
              <a:t>Reinforcement learning is to find actions to maximize reward in certain environments. It is widely used in game theory, control theory and many other areas.</a:t>
            </a:r>
          </a:p>
          <a:p>
            <a:pPr marL="201168" lvl="1" indent="0">
              <a:buNone/>
            </a:pPr>
            <a:endParaRPr lang="en-US" sz="2000" dirty="0"/>
          </a:p>
          <a:p>
            <a:pPr marL="201168" lvl="1" indent="0">
              <a:buNone/>
            </a:pPr>
            <a:r>
              <a:rPr lang="en-US" sz="2000" dirty="0"/>
              <a:t>Example:  The goal of the robot is to get the reward that is the diamond and avoid the hurdles that is fire. The robot learns by trying all the possible paths and then choosing the path which gives him the reward with the least hurdles. Each right step will give the robot a reward and each wrong step will subtract the reward of the robot. The total reward will be calculated when it reaches the final reward that is the diamond.</a:t>
            </a:r>
            <a:endParaRPr lang="en-US" sz="1600" dirty="0" smtClean="0"/>
          </a:p>
          <a:p>
            <a:pPr lvl="3"/>
            <a:endParaRPr lang="en-US" sz="1600" dirty="0" smtClean="0"/>
          </a:p>
        </p:txBody>
      </p:sp>
      <p:pic>
        <p:nvPicPr>
          <p:cNvPr id="4" name="Picture 3"/>
          <p:cNvPicPr>
            <a:picLocks noChangeAspect="1"/>
          </p:cNvPicPr>
          <p:nvPr/>
        </p:nvPicPr>
        <p:blipFill>
          <a:blip r:embed="rId2"/>
          <a:stretch>
            <a:fillRect/>
          </a:stretch>
        </p:blipFill>
        <p:spPr>
          <a:xfrm>
            <a:off x="5549220" y="1935415"/>
            <a:ext cx="2735764" cy="2458339"/>
          </a:xfrm>
          <a:prstGeom prst="rect">
            <a:avLst/>
          </a:prstGeom>
        </p:spPr>
      </p:pic>
    </p:spTree>
    <p:extLst>
      <p:ext uri="{BB962C8B-B14F-4D97-AF65-F5344CB8AC3E}">
        <p14:creationId xmlns:p14="http://schemas.microsoft.com/office/powerpoint/2010/main" val="28169330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Reinforcement Learning</a:t>
            </a:r>
            <a:endParaRPr lang="en-US" dirty="0"/>
          </a:p>
        </p:txBody>
      </p:sp>
      <p:sp>
        <p:nvSpPr>
          <p:cNvPr id="3" name="Content Placeholder 2"/>
          <p:cNvSpPr>
            <a:spLocks noGrp="1"/>
          </p:cNvSpPr>
          <p:nvPr>
            <p:ph idx="1"/>
          </p:nvPr>
        </p:nvSpPr>
        <p:spPr>
          <a:xfrm>
            <a:off x="1018216" y="1851103"/>
            <a:ext cx="7348544" cy="4212797"/>
          </a:xfrm>
        </p:spPr>
        <p:txBody>
          <a:bodyPr>
            <a:normAutofit/>
          </a:bodyPr>
          <a:lstStyle/>
          <a:p>
            <a:pPr marL="201168" lvl="1" indent="0">
              <a:buNone/>
            </a:pPr>
            <a:r>
              <a:rPr lang="en-US" sz="2000" b="1" dirty="0" smtClean="0"/>
              <a:t>Main points in reinforcement learning:</a:t>
            </a:r>
          </a:p>
          <a:p>
            <a:pPr fontAlgn="base"/>
            <a:r>
              <a:rPr lang="en-US" sz="1800" dirty="0"/>
              <a:t>Input: The input should be an initial state from which the model will start</a:t>
            </a:r>
          </a:p>
          <a:p>
            <a:pPr fontAlgn="base"/>
            <a:r>
              <a:rPr lang="en-US" sz="1800" dirty="0"/>
              <a:t>Output: There are many possible output as there are variety of solution to a particular problem</a:t>
            </a:r>
          </a:p>
          <a:p>
            <a:pPr fontAlgn="base"/>
            <a:r>
              <a:rPr lang="en-US" sz="1800" dirty="0"/>
              <a:t>Training: The training is based upon the input, The model will return a state and the user will decide to reward or punish the model based on its output.</a:t>
            </a:r>
          </a:p>
          <a:p>
            <a:pPr fontAlgn="base"/>
            <a:r>
              <a:rPr lang="en-US" sz="1800" dirty="0"/>
              <a:t>The model keeps </a:t>
            </a:r>
            <a:r>
              <a:rPr lang="en-US" sz="1800" dirty="0" smtClean="0"/>
              <a:t>learning.</a:t>
            </a:r>
            <a:endParaRPr lang="en-US" sz="1800" dirty="0"/>
          </a:p>
          <a:p>
            <a:pPr fontAlgn="base"/>
            <a:r>
              <a:rPr lang="en-US" sz="1800" dirty="0"/>
              <a:t>The best solution is decided based on the maximum </a:t>
            </a:r>
            <a:r>
              <a:rPr lang="en-US" sz="1800" dirty="0" smtClean="0"/>
              <a:t>reward.</a:t>
            </a:r>
          </a:p>
          <a:p>
            <a:pPr fontAlgn="base"/>
            <a:r>
              <a:rPr lang="en-US" sz="2000" b="1" dirty="0" smtClean="0"/>
              <a:t>Applications</a:t>
            </a:r>
            <a:r>
              <a:rPr lang="en-US" sz="2000" b="1" dirty="0"/>
              <a:t>:</a:t>
            </a:r>
          </a:p>
          <a:p>
            <a:pPr lvl="1"/>
            <a:r>
              <a:rPr lang="en-US" sz="2000" dirty="0"/>
              <a:t>Playing strategy games</a:t>
            </a:r>
          </a:p>
          <a:p>
            <a:pPr lvl="1"/>
            <a:r>
              <a:rPr lang="en-US" dirty="0"/>
              <a:t>Autopilot</a:t>
            </a:r>
          </a:p>
          <a:p>
            <a:pPr marL="201168" lvl="1" indent="0">
              <a:buNone/>
            </a:pPr>
            <a:endParaRPr lang="en-US" sz="2000" b="1" dirty="0"/>
          </a:p>
        </p:txBody>
      </p:sp>
    </p:spTree>
    <p:extLst>
      <p:ext uri="{BB962C8B-B14F-4D97-AF65-F5344CB8AC3E}">
        <p14:creationId xmlns:p14="http://schemas.microsoft.com/office/powerpoint/2010/main" val="38361014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by productions of ML</a:t>
            </a:r>
            <a:endParaRPr lang="en-US" dirty="0"/>
          </a:p>
        </p:txBody>
      </p:sp>
      <p:sp>
        <p:nvSpPr>
          <p:cNvPr id="3" name="Content Placeholder 2"/>
          <p:cNvSpPr>
            <a:spLocks noGrp="1"/>
          </p:cNvSpPr>
          <p:nvPr>
            <p:ph idx="1"/>
          </p:nvPr>
        </p:nvSpPr>
        <p:spPr>
          <a:xfrm>
            <a:off x="1018216" y="1851103"/>
            <a:ext cx="7348544" cy="4212797"/>
          </a:xfrm>
        </p:spPr>
        <p:txBody>
          <a:bodyPr>
            <a:normAutofit/>
          </a:bodyPr>
          <a:lstStyle/>
          <a:p>
            <a:pPr marL="201168" lvl="1" indent="0">
              <a:buNone/>
            </a:pPr>
            <a:r>
              <a:rPr lang="en-US" sz="2000" b="1" dirty="0" smtClean="0"/>
              <a:t>Generative Models</a:t>
            </a:r>
          </a:p>
          <a:p>
            <a:pPr marL="201168" lvl="1" indent="0">
              <a:buNone/>
            </a:pPr>
            <a:r>
              <a:rPr lang="en-US" sz="2000" dirty="0"/>
              <a:t>Informally</a:t>
            </a:r>
            <a:r>
              <a:rPr lang="en-US" sz="2000" dirty="0" smtClean="0"/>
              <a:t>:</a:t>
            </a:r>
            <a:endParaRPr lang="en-US" sz="2000" dirty="0"/>
          </a:p>
          <a:p>
            <a:pPr lvl="1"/>
            <a:r>
              <a:rPr lang="en-US" sz="2000" dirty="0"/>
              <a:t>Generative models can generate new data instances.</a:t>
            </a:r>
          </a:p>
          <a:p>
            <a:pPr lvl="1"/>
            <a:r>
              <a:rPr lang="en-US" sz="2000" dirty="0"/>
              <a:t>Discriminative models discriminate between different kinds of data instances.</a:t>
            </a:r>
            <a:endParaRPr lang="en-US" sz="2000" dirty="0" smtClean="0"/>
          </a:p>
          <a:p>
            <a:pPr marL="201168" lvl="1" indent="0">
              <a:buNone/>
            </a:pPr>
            <a:r>
              <a:rPr lang="en-US" dirty="0" smtClean="0"/>
              <a:t> </a:t>
            </a:r>
            <a:endParaRPr lang="en-US" dirty="0" smtClean="0"/>
          </a:p>
          <a:p>
            <a:pPr marL="201168" lvl="1" indent="0">
              <a:buNone/>
            </a:pPr>
            <a:r>
              <a:rPr lang="en-US" dirty="0" smtClean="0"/>
              <a:t>More </a:t>
            </a:r>
            <a:r>
              <a:rPr lang="en-US" dirty="0"/>
              <a:t>formally, given a set of data instances X and a set of labels </a:t>
            </a:r>
            <a:r>
              <a:rPr lang="en-US" dirty="0" smtClean="0"/>
              <a:t>y:</a:t>
            </a:r>
            <a:endParaRPr lang="en-US" dirty="0"/>
          </a:p>
          <a:p>
            <a:pPr lvl="1"/>
            <a:r>
              <a:rPr lang="en-US" dirty="0" smtClean="0"/>
              <a:t>Discriminative </a:t>
            </a:r>
            <a:r>
              <a:rPr lang="en-US" dirty="0"/>
              <a:t>models capture the conditional probability </a:t>
            </a:r>
            <a:r>
              <a:rPr lang="en-US" dirty="0" smtClean="0"/>
              <a:t>p(</a:t>
            </a:r>
            <a:r>
              <a:rPr lang="en-US" dirty="0" err="1" smtClean="0"/>
              <a:t>y|X</a:t>
            </a:r>
            <a:r>
              <a:rPr lang="en-US" dirty="0" smtClean="0"/>
              <a:t>).</a:t>
            </a:r>
          </a:p>
          <a:p>
            <a:pPr lvl="1"/>
            <a:r>
              <a:rPr lang="en-US" dirty="0"/>
              <a:t>Generative models capture the joint probability p(X, y), or just p(X) if there are no labels.</a:t>
            </a:r>
          </a:p>
          <a:p>
            <a:pPr marL="201168" lvl="1" indent="0">
              <a:buNone/>
            </a:pPr>
            <a:endParaRPr lang="en-US" sz="1800" dirty="0"/>
          </a:p>
        </p:txBody>
      </p:sp>
    </p:spTree>
    <p:extLst>
      <p:ext uri="{BB962C8B-B14F-4D97-AF65-F5344CB8AC3E}">
        <p14:creationId xmlns:p14="http://schemas.microsoft.com/office/powerpoint/2010/main" val="13684927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94592" y="81254"/>
            <a:ext cx="8986345" cy="6670632"/>
          </a:xfrm>
          <a:prstGeom prst="rect">
            <a:avLst/>
          </a:prstGeom>
        </p:spPr>
      </p:pic>
    </p:spTree>
    <p:extLst>
      <p:ext uri="{BB962C8B-B14F-4D97-AF65-F5344CB8AC3E}">
        <p14:creationId xmlns:p14="http://schemas.microsoft.com/office/powerpoint/2010/main" val="23670382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Artificial Intelligence</a:t>
            </a:r>
            <a:endParaRPr lang="en-US" dirty="0"/>
          </a:p>
        </p:txBody>
      </p:sp>
      <p:sp>
        <p:nvSpPr>
          <p:cNvPr id="3" name="Content Placeholder 2"/>
          <p:cNvSpPr>
            <a:spLocks noGrp="1"/>
          </p:cNvSpPr>
          <p:nvPr>
            <p:ph idx="1"/>
          </p:nvPr>
        </p:nvSpPr>
        <p:spPr>
          <a:xfrm>
            <a:off x="728283" y="1806498"/>
            <a:ext cx="7638477" cy="4259765"/>
          </a:xfrm>
        </p:spPr>
        <p:txBody>
          <a:bodyPr/>
          <a:lstStyle/>
          <a:p>
            <a:pPr lvl="1"/>
            <a:r>
              <a:rPr lang="en-US" dirty="0"/>
              <a:t>In computer science, artificial intelligence (AI), sometimes called machine intelligence, is intelligence demonstrated by </a:t>
            </a:r>
            <a:r>
              <a:rPr lang="en-US" dirty="0" smtClean="0"/>
              <a:t>machines. It is a broader concept comparing to Machine Learning. </a:t>
            </a:r>
          </a:p>
          <a:p>
            <a:pPr lvl="1"/>
            <a:r>
              <a:rPr lang="en-US" dirty="0" smtClean="0"/>
              <a:t>The </a:t>
            </a:r>
            <a:r>
              <a:rPr lang="en-US" dirty="0"/>
              <a:t>term "artificial intelligence" is often used to describe machines (or computers) that mimic "cognitive" functions that humans associate with the human mind, such as "learning" and "problem solving</a:t>
            </a:r>
            <a:r>
              <a:rPr lang="en-US" dirty="0" smtClean="0"/>
              <a:t>"</a:t>
            </a:r>
          </a:p>
          <a:p>
            <a:pPr lvl="1"/>
            <a:r>
              <a:rPr lang="en-US" dirty="0" smtClean="0"/>
              <a:t>Challenges of AI includes reasoning, problem solving, knowledge presentation, etc.</a:t>
            </a:r>
          </a:p>
          <a:p>
            <a:pPr lvl="1"/>
            <a:r>
              <a:rPr lang="en-US" dirty="0" smtClean="0"/>
              <a:t>Methods of AI includes symbolic reasoning, statistical learning etc. </a:t>
            </a:r>
          </a:p>
          <a:p>
            <a:pPr lvl="1"/>
            <a:r>
              <a:rPr lang="en-US" dirty="0" smtClean="0"/>
              <a:t>Difference between AI and ML: ML learns from data and AI does not need. </a:t>
            </a:r>
          </a:p>
          <a:p>
            <a:pPr lvl="1"/>
            <a:r>
              <a:rPr lang="en-US" dirty="0" smtClean="0"/>
              <a:t>Difference between ML and DL: DL usually refers to ML methods that applies some variations of artificial neural networks with many layers. </a:t>
            </a:r>
          </a:p>
        </p:txBody>
      </p:sp>
    </p:spTree>
    <p:extLst>
      <p:ext uri="{BB962C8B-B14F-4D97-AF65-F5344CB8AC3E}">
        <p14:creationId xmlns:p14="http://schemas.microsoft.com/office/powerpoint/2010/main" val="40378850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smtClean="0"/>
              <a:t>Artificial Intelligence</a:t>
            </a:r>
            <a:endParaRPr lang="en-US" dirty="0"/>
          </a:p>
        </p:txBody>
      </p:sp>
      <p:pic>
        <p:nvPicPr>
          <p:cNvPr id="1026" name="Picture 2" descr="https://hackernoon.com/drafts/9ln3ztv.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1564" y="1945567"/>
            <a:ext cx="6667500" cy="33337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683088" y="5571920"/>
            <a:ext cx="6683672" cy="646331"/>
          </a:xfrm>
          <a:prstGeom prst="rect">
            <a:avLst/>
          </a:prstGeom>
          <a:noFill/>
        </p:spPr>
        <p:txBody>
          <a:bodyPr wrap="square" rtlCol="0">
            <a:spAutoFit/>
          </a:bodyPr>
          <a:lstStyle/>
          <a:p>
            <a:r>
              <a:rPr lang="en-US" dirty="0">
                <a:hlinkClick r:id="rId3"/>
              </a:rPr>
              <a:t>https://hackernoon.com/difference-between-artificial-intelligence-machine-learning-and-deep-learning-1pcv3zeg</a:t>
            </a:r>
            <a:endParaRPr lang="en-US" dirty="0"/>
          </a:p>
        </p:txBody>
      </p:sp>
    </p:spTree>
    <p:extLst>
      <p:ext uri="{BB962C8B-B14F-4D97-AF65-F5344CB8AC3E}">
        <p14:creationId xmlns:p14="http://schemas.microsoft.com/office/powerpoint/2010/main" val="35735085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machine learning: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966486" y="1806498"/>
                <a:ext cx="7400274" cy="4259765"/>
              </a:xfrm>
            </p:spPr>
            <p:txBody>
              <a:bodyPr/>
              <a:lstStyle/>
              <a:p>
                <a:r>
                  <a:rPr lang="en-US" b="1" dirty="0" smtClean="0"/>
                  <a:t>We </a:t>
                </a:r>
                <a:r>
                  <a:rPr lang="en-US" b="1" dirty="0"/>
                  <a:t>are drowning in information and starving for knowledge. </a:t>
                </a:r>
                <a:r>
                  <a:rPr lang="en-US" dirty="0"/>
                  <a:t>— John </a:t>
                </a:r>
                <a:r>
                  <a:rPr lang="en-US" dirty="0" err="1"/>
                  <a:t>Naisbitt</a:t>
                </a:r>
                <a:r>
                  <a:rPr lang="en-US" dirty="0" smtClean="0"/>
                  <a:t> </a:t>
                </a:r>
              </a:p>
              <a:p>
                <a:pPr lvl="1"/>
                <a:r>
                  <a:rPr lang="en-US" dirty="0" smtClean="0"/>
                  <a:t>&gt;500 hours of video are uploaded to YouTube every minute, amount to one year of video every 17.5 minutes of uploaded!  (2022)</a:t>
                </a:r>
              </a:p>
              <a:p>
                <a:pPr lvl="1"/>
                <a:r>
                  <a:rPr lang="en-US" dirty="0" smtClean="0"/>
                  <a:t>Amazon stores 160 </a:t>
                </a:r>
                <a:r>
                  <a:rPr lang="en-US" dirty="0" err="1" smtClean="0"/>
                  <a:t>exabytes</a:t>
                </a:r>
                <a:r>
                  <a:rPr lang="en-US" dirty="0" smtClean="0"/>
                  <a:t> (1.6</a:t>
                </a:r>
                <a14:m>
                  <m:oMath xmlns:m="http://schemas.openxmlformats.org/officeDocument/2006/math">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17</m:t>
                        </m:r>
                      </m:sup>
                    </m:sSup>
                  </m:oMath>
                </a14:m>
                <a:r>
                  <a:rPr lang="en-US" dirty="0" smtClean="0"/>
                  <a:t> bytes) of data (2023)!</a:t>
                </a:r>
              </a:p>
              <a:p>
                <a:pPr lvl="1"/>
                <a:r>
                  <a:rPr lang="en-US" dirty="0" smtClean="0"/>
                  <a:t>Each human genome has a length of </a:t>
                </a:r>
                <a14:m>
                  <m:oMath xmlns:m="http://schemas.openxmlformats.org/officeDocument/2006/math">
                    <m:r>
                      <a:rPr lang="en-US" b="0" i="1" smtClean="0">
                        <a:latin typeface="Cambria Math" panose="02040503050406030204" pitchFamily="18" charset="0"/>
                      </a:rPr>
                      <m:t>3.8×</m:t>
                    </m:r>
                    <m:sSup>
                      <m:sSupPr>
                        <m:ctrlPr>
                          <a:rPr lang="en-US" b="0" i="1" smtClean="0">
                            <a:latin typeface="Cambria Math" panose="02040503050406030204" pitchFamily="18" charset="0"/>
                          </a:rPr>
                        </m:ctrlPr>
                      </m:sSupPr>
                      <m:e>
                        <m:r>
                          <a:rPr lang="en-US" b="0" i="1" smtClean="0">
                            <a:latin typeface="Cambria Math" panose="02040503050406030204" pitchFamily="18" charset="0"/>
                          </a:rPr>
                          <m:t>10</m:t>
                        </m:r>
                      </m:e>
                      <m:sup>
                        <m:r>
                          <a:rPr lang="en-US" b="0" i="1" smtClean="0">
                            <a:latin typeface="Cambria Math" panose="02040503050406030204" pitchFamily="18" charset="0"/>
                          </a:rPr>
                          <m:t>9</m:t>
                        </m:r>
                      </m:sup>
                    </m:sSup>
                  </m:oMath>
                </a14:m>
                <a:r>
                  <a:rPr lang="en-US" dirty="0" smtClean="0"/>
                  <a:t> base pairs. Genomes of hundreds of thousands of peoples have been sequenced. </a:t>
                </a:r>
              </a:p>
              <a:p>
                <a:pPr marL="201168" lvl="1" indent="0">
                  <a:buNone/>
                </a:pPr>
                <a:r>
                  <a:rPr lang="en-US" dirty="0" smtClean="0"/>
                  <a:t>Get knowledge from this immense amount of data requires computer and machine learning algorithms. </a:t>
                </a:r>
              </a:p>
              <a:p>
                <a:pPr lvl="1"/>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966486" y="1806498"/>
                <a:ext cx="7400274" cy="4259765"/>
              </a:xfrm>
              <a:blipFill rotWithShape="0">
                <a:blip r:embed="rId2"/>
                <a:stretch>
                  <a:fillRect l="-906" t="-1431" r="-2306"/>
                </a:stretch>
              </a:blipFill>
            </p:spPr>
            <p:txBody>
              <a:bodyPr/>
              <a:lstStyle/>
              <a:p>
                <a:r>
                  <a:rPr lang="en-US">
                    <a:noFill/>
                  </a:rPr>
                  <a:t> </a:t>
                </a:r>
              </a:p>
            </p:txBody>
          </p:sp>
        </mc:Fallback>
      </mc:AlternateContent>
    </p:spTree>
    <p:extLst>
      <p:ext uri="{BB962C8B-B14F-4D97-AF65-F5344CB8AC3E}">
        <p14:creationId xmlns:p14="http://schemas.microsoft.com/office/powerpoint/2010/main" val="1064769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4712" y="315311"/>
            <a:ext cx="7965831" cy="5902144"/>
          </a:xfrm>
          <a:prstGeom prst="rect">
            <a:avLst/>
          </a:prstGeom>
        </p:spPr>
      </p:pic>
    </p:spTree>
    <p:extLst>
      <p:ext uri="{BB962C8B-B14F-4D97-AF65-F5344CB8AC3E}">
        <p14:creationId xmlns:p14="http://schemas.microsoft.com/office/powerpoint/2010/main" val="913101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2079" y="0"/>
            <a:ext cx="7820811" cy="6310132"/>
          </a:xfrm>
          <a:prstGeom prst="rect">
            <a:avLst/>
          </a:prstGeom>
        </p:spPr>
      </p:pic>
    </p:spTree>
    <p:extLst>
      <p:ext uri="{BB962C8B-B14F-4D97-AF65-F5344CB8AC3E}">
        <p14:creationId xmlns:p14="http://schemas.microsoft.com/office/powerpoint/2010/main" val="32550768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6363" y="0"/>
            <a:ext cx="7940175" cy="6099374"/>
          </a:xfrm>
          <a:prstGeom prst="rect">
            <a:avLst/>
          </a:prstGeom>
        </p:spPr>
      </p:pic>
    </p:spTree>
    <p:extLst>
      <p:ext uri="{BB962C8B-B14F-4D97-AF65-F5344CB8AC3E}">
        <p14:creationId xmlns:p14="http://schemas.microsoft.com/office/powerpoint/2010/main" val="895370479"/>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1568</TotalTime>
  <Words>1166</Words>
  <Application>Microsoft Office PowerPoint</Application>
  <PresentationFormat>On-screen Show (4:3)</PresentationFormat>
  <Paragraphs>165</Paragraphs>
  <Slides>24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Calibri</vt:lpstr>
      <vt:lpstr>Calibri Light</vt:lpstr>
      <vt:lpstr>Cambria Math</vt:lpstr>
      <vt:lpstr>Retrospect</vt:lpstr>
      <vt:lpstr>Introduction to Machine Learning</vt:lpstr>
      <vt:lpstr>What is Machine Learning</vt:lpstr>
      <vt:lpstr>PowerPoint Presentation</vt:lpstr>
      <vt:lpstr>What is Artificial Intelligence</vt:lpstr>
      <vt:lpstr>What is Artificial Intelligence</vt:lpstr>
      <vt:lpstr>Why machine learning:</vt:lpstr>
      <vt:lpstr>PowerPoint Presentation</vt:lpstr>
      <vt:lpstr>PowerPoint Presentation</vt:lpstr>
      <vt:lpstr>PowerPoint Presentation</vt:lpstr>
      <vt:lpstr>PowerPoint Presentation</vt:lpstr>
      <vt:lpstr>How machine learning works?</vt:lpstr>
      <vt:lpstr>What problems are not suitable for applying ML/DL?</vt:lpstr>
      <vt:lpstr>How machine learning works?</vt:lpstr>
      <vt:lpstr>Types of machine learning</vt:lpstr>
      <vt:lpstr>Supervised Learning</vt:lpstr>
      <vt:lpstr>Supervised Learning</vt:lpstr>
      <vt:lpstr>Supervised Learning</vt:lpstr>
      <vt:lpstr>Unsupervised Learning</vt:lpstr>
      <vt:lpstr>Unsupervised Learning</vt:lpstr>
      <vt:lpstr>PowerPoint Presentation</vt:lpstr>
      <vt:lpstr>PowerPoint Presentation</vt:lpstr>
      <vt:lpstr>Reinforcement Learning</vt:lpstr>
      <vt:lpstr>Reinforcement Learning</vt:lpstr>
      <vt:lpstr>Other by productions of ML</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leqian</dc:creator>
  <cp:lastModifiedBy>Lei Qian</cp:lastModifiedBy>
  <cp:revision>107</cp:revision>
  <dcterms:created xsi:type="dcterms:W3CDTF">2014-09-15T04:42:07Z</dcterms:created>
  <dcterms:modified xsi:type="dcterms:W3CDTF">2024-07-10T04:57:36Z</dcterms:modified>
</cp:coreProperties>
</file>